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2" r:id="rId2"/>
    <p:sldId id="306" r:id="rId3"/>
    <p:sldId id="310" r:id="rId4"/>
    <p:sldId id="327" r:id="rId5"/>
    <p:sldId id="316" r:id="rId6"/>
    <p:sldId id="319" r:id="rId7"/>
    <p:sldId id="321" r:id="rId8"/>
    <p:sldId id="322" r:id="rId9"/>
    <p:sldId id="329" r:id="rId10"/>
    <p:sldId id="324" r:id="rId11"/>
    <p:sldId id="325" r:id="rId12"/>
    <p:sldId id="320" r:id="rId13"/>
    <p:sldId id="318" r:id="rId14"/>
    <p:sldId id="301" r:id="rId15"/>
    <p:sldId id="309" r:id="rId16"/>
    <p:sldId id="315" r:id="rId17"/>
    <p:sldId id="328" r:id="rId18"/>
    <p:sldId id="317" r:id="rId19"/>
    <p:sldId id="326" r:id="rId2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660033"/>
    <a:srgbClr val="FF3300"/>
    <a:srgbClr val="00CC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660"/>
  </p:normalViewPr>
  <p:slideViewPr>
    <p:cSldViewPr>
      <p:cViewPr varScale="1">
        <p:scale>
          <a:sx n="104" d="100"/>
          <a:sy n="104" d="100"/>
        </p:scale>
        <p:origin x="-1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A242893B-57D0-4E19-AF10-DF6DC698A6DE}" type="datetimeFigureOut">
              <a:rPr lang="ru-RU"/>
              <a:pPr>
                <a:defRPr/>
              </a:pPr>
              <a:t>30.01.2018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9C7688A-A09D-4B06-A293-40C923CDC1A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20973E-EBB4-474C-A60B-DDBFF0A92B3E}" type="slidenum">
              <a:rPr lang="ru-RU" altLang="ru-RU">
                <a:latin typeface="Times New Roman" pitchFamily="18" charset="0"/>
                <a:ea typeface="DejaVu Sans" charset="0"/>
                <a:cs typeface="DejaVu Sans" charset="0"/>
              </a:rPr>
              <a:pPr/>
              <a:t>3</a:t>
            </a:fld>
            <a:endParaRPr lang="ru-RU" altLang="ru-RU">
              <a:latin typeface="Times New Roman" pitchFamily="18" charset="0"/>
              <a:ea typeface="DejaVu Sans" charset="0"/>
              <a:cs typeface="DejaVu Sans" charset="0"/>
            </a:endParaRPr>
          </a:p>
        </p:txBody>
      </p:sp>
      <p:sp>
        <p:nvSpPr>
          <p:cNvPr id="6147" name="Rectangle 2"/>
          <p:cNvSpPr>
            <a:spLocks noRot="1" noChangeArrowheads="1" noTextEdit="1"/>
          </p:cNvSpPr>
          <p:nvPr>
            <p:ph type="sldImg"/>
          </p:nvPr>
        </p:nvSpPr>
        <p:spPr bwMode="auto">
          <a:xfrm>
            <a:off x="1147763" y="693738"/>
            <a:ext cx="4554537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mtClean="0">
                <a:latin typeface="Times New Roman" pitchFamily="18" charset="0"/>
              </a:rPr>
              <a:t>Воспитание есть там, где сформирована система ценностей.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EBE681-16D2-4022-AB03-4B3055CBE53A}" type="slidenum">
              <a:rPr lang="ru-RU" altLang="ru-RU">
                <a:latin typeface="Times New Roman" pitchFamily="18" charset="0"/>
                <a:ea typeface="msmincho" charset="0"/>
                <a:cs typeface="msmincho" charset="0"/>
              </a:rPr>
              <a:pPr/>
              <a:t>12</a:t>
            </a:fld>
            <a:endParaRPr lang="ru-RU" altLang="ru-RU">
              <a:latin typeface="Times New Roman" pitchFamily="18" charset="0"/>
              <a:ea typeface="msmincho" charset="0"/>
              <a:cs typeface="msmincho" charset="0"/>
            </a:endParaRPr>
          </a:p>
        </p:txBody>
      </p:sp>
      <p:sp>
        <p:nvSpPr>
          <p:cNvPr id="16387" name="Text Box 1"/>
          <p:cNvSpPr txBox="1">
            <a:spLocks noChangeArrowheads="1"/>
          </p:cNvSpPr>
          <p:nvPr/>
        </p:nvSpPr>
        <p:spPr bwMode="auto">
          <a:xfrm>
            <a:off x="3881438" y="8686800"/>
            <a:ext cx="2970212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 hangingPunct="1"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C66301B3-1EF6-4329-82BC-089CF8186EF7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msmincho" charset="0"/>
                <a:cs typeface="msmincho" charset="0"/>
              </a:rPr>
              <a:pPr algn="r" eaLnBrk="1" hangingPunct="1">
                <a:lnSpc>
                  <a:spcPct val="93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12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ea typeface="msmincho" charset="0"/>
              <a:cs typeface="msmincho" charset="0"/>
            </a:endParaRPr>
          </a:p>
        </p:txBody>
      </p:sp>
      <p:sp>
        <p:nvSpPr>
          <p:cNvPr id="16388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-230188" y="-342900"/>
            <a:ext cx="7315201" cy="5487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Находясь в некоторой среде общения – семье, образовательном учреждении, компании сверстников - ребенок как бы «заглатывает» те нормы и ценности, которые в этой среде главенствуют, а затем постепенно перерабатывает их, изменяя и приспосабливая к своим индивидуальным особенностям и жизненным целям. Но все очень не просто. Процессы «поглощения» и переработки социального опыта разнесены во времени. Есть целые этапы жизни, когда ребенок руководствуется в основном усвоенным, но не переработанным опытом. Живет чужим умом, сверхнормативен. А в другие периоды идет бурный процесс переработки, осмысления опыта, когда главным делом жизни становится жить не как все, быть непохожим на других. В конечном итоге, сложная спираль социально-психологического развития должна привести к социальной зрелости личности – состоянию гармонии типического и индивидуального в человеке. Но случается это не  так быстро, как говорится, и не всегда. Потому что история взаимоотношений человека с нормами в детстве и юности драматична, полна опасностей, преодолеть которые без помощи и поддержки удается далеко не всем. На каждом этапе можно выделить некоторые принципиально важные задачи для взрослых, работающих с детьми. От эффективности их решения зачастую зависит, пойдет ли дальнейшее развитие естественным и продуктивным руслом.</a:t>
            </a:r>
          </a:p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8EC4E0-E6B0-48EE-BDD7-F145ED828F0A}" type="slidenum">
              <a:rPr lang="ru-RU" altLang="ru-RU"/>
              <a:pPr/>
              <a:t>13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8221B7F-0925-45F5-B3C4-1FD22BA0F219}" type="slidenum">
              <a:rPr lang="ru-RU" altLang="ru-RU">
                <a:latin typeface="Times New Roman" pitchFamily="18" charset="0"/>
                <a:ea typeface="msmincho" charset="0"/>
                <a:cs typeface="msmincho" charset="0"/>
              </a:rPr>
              <a:pPr/>
              <a:t>15</a:t>
            </a:fld>
            <a:endParaRPr lang="ru-RU" altLang="ru-RU">
              <a:latin typeface="Times New Roman" pitchFamily="18" charset="0"/>
              <a:ea typeface="msmincho" charset="0"/>
              <a:cs typeface="msmincho" charset="0"/>
            </a:endParaRPr>
          </a:p>
        </p:txBody>
      </p:sp>
      <p:sp>
        <p:nvSpPr>
          <p:cNvPr id="21507" name="Text Box 1"/>
          <p:cNvSpPr txBox="1">
            <a:spLocks noChangeArrowheads="1"/>
          </p:cNvSpPr>
          <p:nvPr/>
        </p:nvSpPr>
        <p:spPr bwMode="auto">
          <a:xfrm>
            <a:off x="3881438" y="8686800"/>
            <a:ext cx="2970212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 hangingPunct="1"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D446DC8-D53E-40DC-8FD6-8396AD759BB0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msmincho" charset="0"/>
                <a:cs typeface="msmincho" charset="0"/>
              </a:rPr>
              <a:pPr algn="r" eaLnBrk="1" hangingPunct="1">
                <a:lnSpc>
                  <a:spcPct val="93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15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ea typeface="msmincho" charset="0"/>
              <a:cs typeface="msmincho" charset="0"/>
            </a:endParaRPr>
          </a:p>
        </p:txBody>
      </p:sp>
      <p:sp>
        <p:nvSpPr>
          <p:cNvPr id="21508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-228600" y="-342900"/>
            <a:ext cx="7315200" cy="5487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9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3122709-F7D0-454B-85DF-1273490E6B0E}" type="slidenum">
              <a:rPr lang="ru-RU" altLang="ru-RU">
                <a:latin typeface="Times New Roman" pitchFamily="18" charset="0"/>
                <a:ea typeface="msmincho" charset="0"/>
                <a:cs typeface="msmincho" charset="0"/>
              </a:rPr>
              <a:pPr/>
              <a:t>16</a:t>
            </a:fld>
            <a:endParaRPr lang="ru-RU" altLang="ru-RU">
              <a:latin typeface="Times New Roman" pitchFamily="18" charset="0"/>
              <a:ea typeface="msmincho" charset="0"/>
              <a:cs typeface="msmincho" charset="0"/>
            </a:endParaRPr>
          </a:p>
        </p:txBody>
      </p:sp>
      <p:sp>
        <p:nvSpPr>
          <p:cNvPr id="23555" name="Text Box 1"/>
          <p:cNvSpPr txBox="1">
            <a:spLocks noChangeArrowheads="1"/>
          </p:cNvSpPr>
          <p:nvPr/>
        </p:nvSpPr>
        <p:spPr bwMode="auto">
          <a:xfrm>
            <a:off x="3881438" y="8686800"/>
            <a:ext cx="2970212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 hangingPunct="1"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D62E1ABB-CF42-4CFE-B719-772627CAE82E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msmincho" charset="0"/>
                <a:cs typeface="msmincho" charset="0"/>
              </a:rPr>
              <a:pPr algn="r" eaLnBrk="1" hangingPunct="1">
                <a:lnSpc>
                  <a:spcPct val="93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16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ea typeface="msmincho" charset="0"/>
              <a:cs typeface="msmincho" charset="0"/>
            </a:endParaRPr>
          </a:p>
        </p:txBody>
      </p:sp>
      <p:sp>
        <p:nvSpPr>
          <p:cNvPr id="23556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4588" y="693738"/>
            <a:ext cx="4565650" cy="34258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E044F5B-8E25-49F6-8245-E3A2B524C24C}" type="slidenum">
              <a:rPr lang="ru-RU" altLang="ru-RU">
                <a:latin typeface="Times New Roman" pitchFamily="18" charset="0"/>
                <a:ea typeface="msmincho" charset="0"/>
                <a:cs typeface="msmincho" charset="0"/>
              </a:rPr>
              <a:pPr/>
              <a:t>19</a:t>
            </a:fld>
            <a:endParaRPr lang="ru-RU" altLang="ru-RU">
              <a:latin typeface="Times New Roman" pitchFamily="18" charset="0"/>
              <a:ea typeface="msmincho" charset="0"/>
              <a:cs typeface="msmincho" charset="0"/>
            </a:endParaRPr>
          </a:p>
        </p:txBody>
      </p:sp>
      <p:sp>
        <p:nvSpPr>
          <p:cNvPr id="27651" name="Text Box 1"/>
          <p:cNvSpPr txBox="1">
            <a:spLocks noChangeArrowheads="1"/>
          </p:cNvSpPr>
          <p:nvPr/>
        </p:nvSpPr>
        <p:spPr bwMode="auto">
          <a:xfrm>
            <a:off x="3881438" y="8686800"/>
            <a:ext cx="2970212" cy="446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b"/>
          <a:lstStyle/>
          <a:p>
            <a:pPr algn="r" eaLnBrk="1" hangingPunct="1">
              <a:lnSpc>
                <a:spcPct val="93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9EE7E5A-F85C-412D-9B76-5F34D45BDA67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ea typeface="msmincho" charset="0"/>
                <a:cs typeface="msmincho" charset="0"/>
              </a:rPr>
              <a:pPr algn="r" eaLnBrk="1" hangingPunct="1">
                <a:lnSpc>
                  <a:spcPct val="93000"/>
                </a:lnSpc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19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ea typeface="msmincho" charset="0"/>
              <a:cs typeface="msmincho" charset="0"/>
            </a:endParaRPr>
          </a:p>
        </p:txBody>
      </p:sp>
      <p:sp>
        <p:nvSpPr>
          <p:cNvPr id="27652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-228600" y="-342900"/>
            <a:ext cx="7315200" cy="54879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3"/>
          <p:cNvSpPr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0050" cy="410368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AB948-443A-4E37-B813-81390E8C44A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8D6C3C-2543-4662-B475-36E8CA2AD24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52952-B2D1-47B5-9B0B-31ADABCAE19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5A25DD-6893-4E0C-B5E7-39D5F619022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CB5DE5-8CE1-45FA-A290-50770A3270A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B4A0C4-A3FD-4993-9A0A-BF9ACA2CD6B9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DD9C7-2DAE-4F1C-88CD-B6EFB0DD2AE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7E2F38-F8F2-420C-81F3-865DE0AC4292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0C1957-07D6-4318-9B4D-219C0821D9E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5CE73E-7BAA-4223-990B-2C9457A75FA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455163-7E78-400B-AEA2-6711FB522DE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C0AEF2-9F84-4E34-B982-8594C99649D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23C53A33-0FD6-43FE-8DD3-11EFDCC309F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048000"/>
            <a:ext cx="8515350" cy="2590800"/>
          </a:xfrm>
        </p:spPr>
        <p:txBody>
          <a:bodyPr/>
          <a:lstStyle/>
          <a:p>
            <a:pPr eaLnBrk="1" hangingPunct="1"/>
            <a:r>
              <a:rPr lang="ru-RU" altLang="ru-RU" sz="4000" smtClean="0">
                <a:solidFill>
                  <a:srgbClr val="0066CC"/>
                </a:solidFill>
              </a:rPr>
              <a:t/>
            </a:r>
            <a:br>
              <a:rPr lang="ru-RU" altLang="ru-RU" sz="4000" smtClean="0">
                <a:solidFill>
                  <a:srgbClr val="0066CC"/>
                </a:solidFill>
              </a:rPr>
            </a:br>
            <a:r>
              <a:rPr lang="ru-RU" altLang="ru-RU" sz="4000" smtClean="0">
                <a:solidFill>
                  <a:srgbClr val="0066CC"/>
                </a:solidFill>
              </a:rPr>
              <a:t/>
            </a:r>
            <a:br>
              <a:rPr lang="ru-RU" altLang="ru-RU" sz="4000" smtClean="0">
                <a:solidFill>
                  <a:srgbClr val="0066CC"/>
                </a:solidFill>
              </a:rPr>
            </a:br>
            <a:r>
              <a:rPr lang="ru-RU" altLang="ru-RU" sz="4000" smtClean="0">
                <a:solidFill>
                  <a:srgbClr val="0066CC"/>
                </a:solidFill>
              </a:rPr>
              <a:t>комплексный учебный курс</a:t>
            </a:r>
            <a:r>
              <a:rPr lang="ru-RU" altLang="ru-RU" sz="4000" b="1" smtClean="0">
                <a:solidFill>
                  <a:srgbClr val="C00000"/>
                </a:solidFill>
              </a:rPr>
              <a:t> «Основы религиозных культур и светской этики</a:t>
            </a:r>
            <a:br>
              <a:rPr lang="ru-RU" altLang="ru-RU" sz="4000" b="1" smtClean="0">
                <a:solidFill>
                  <a:srgbClr val="C00000"/>
                </a:solidFill>
              </a:rPr>
            </a:br>
            <a:endParaRPr lang="ru-RU" altLang="ru-RU" sz="4000" b="1" smtClean="0">
              <a:solidFill>
                <a:srgbClr val="C00000"/>
              </a:solidFill>
            </a:endParaRPr>
          </a:p>
        </p:txBody>
      </p:sp>
      <p:pic>
        <p:nvPicPr>
          <p:cNvPr id="3075" name="Рисунок 6" descr="sait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0"/>
            <a:ext cx="849788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304800"/>
            <a:ext cx="9144000" cy="632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sz="2800" b="1" dirty="0" smtClean="0">
                <a:solidFill>
                  <a:schemeClr val="accent2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4 класс </a:t>
            </a:r>
            <a:r>
              <a:rPr lang="ru-RU" sz="2800" b="1" dirty="0" smtClean="0">
                <a:solidFill>
                  <a:srgbClr val="002060"/>
                </a:solidFill>
              </a:rPr>
              <a:t>– предмет «Основы религиозных культур и светской этики» .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выбору родителей изучается один из шести модулей: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основы православной культуры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основы исламской культуры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основы буддийской культуры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основы иудейской культуры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история мировых религий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</a:rPr>
              <a:t>основы светской этики</a:t>
            </a:r>
          </a:p>
          <a:p>
            <a:pPr marL="609600" indent="-609600" algn="just" eaLnBrk="1" hangingPunct="1">
              <a:buFontTx/>
              <a:buNone/>
              <a:defRPr/>
            </a:pPr>
            <a:r>
              <a:rPr lang="ru-RU" sz="2800" b="1" dirty="0" smtClean="0">
                <a:solidFill>
                  <a:srgbClr val="660033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Основные ценности курса: </a:t>
            </a:r>
            <a:r>
              <a:rPr lang="ru-RU" sz="2800" b="1" dirty="0" smtClean="0">
                <a:solidFill>
                  <a:srgbClr val="002060"/>
                </a:solidFill>
              </a:rPr>
              <a:t>Отечество, культура, семья, религия, этика, духовность, патриотизм</a:t>
            </a:r>
          </a:p>
          <a:p>
            <a:pPr marL="0" indent="0" algn="just" eaLnBrk="1" hangingPunct="1">
              <a:buFontTx/>
              <a:buNone/>
              <a:defRPr/>
            </a:pPr>
            <a:r>
              <a:rPr lang="ru-RU" sz="2800" b="1" dirty="0" smtClean="0">
                <a:solidFill>
                  <a:srgbClr val="C00000"/>
                </a:solidFill>
              </a:rPr>
              <a:t>В каждой семье </a:t>
            </a:r>
            <a:r>
              <a:rPr lang="ru-RU" sz="2800" b="1" dirty="0" smtClean="0">
                <a:solidFill>
                  <a:srgbClr val="002060"/>
                </a:solidFill>
              </a:rPr>
              <a:t>- свои традиции, религиозные и другие предпочтения. Школа их учитывает.</a:t>
            </a:r>
          </a:p>
          <a:p>
            <a:pPr marL="609600" indent="-609600" algn="just" eaLnBrk="1" hangingPunct="1">
              <a:buFontTx/>
              <a:buNone/>
              <a:defRPr/>
            </a:pPr>
            <a:endParaRPr lang="ru-RU" sz="2800" b="1" dirty="0" smtClean="0">
              <a:solidFill>
                <a:schemeClr val="accent2"/>
              </a:solidFill>
            </a:endParaRPr>
          </a:p>
          <a:p>
            <a:pPr marL="609600" indent="-609600" eaLnBrk="1" hangingPunct="1">
              <a:buFontTx/>
              <a:buNone/>
              <a:defRPr/>
            </a:pPr>
            <a:endParaRPr lang="ru-RU" sz="2800" b="1" dirty="0" smtClean="0">
              <a:solidFill>
                <a:srgbClr val="660033"/>
              </a:solidFill>
            </a:endParaRPr>
          </a:p>
        </p:txBody>
      </p:sp>
      <p:pic>
        <p:nvPicPr>
          <p:cNvPr id="4099" name="Picture 2"/>
          <p:cNvPicPr>
            <a:picLocks noChangeAspect="1" noChangeArrowheads="1"/>
          </p:cNvPicPr>
          <p:nvPr/>
        </p:nvPicPr>
        <p:blipFill>
          <a:blip r:embed="rId2" cstate="print"/>
          <a:srcRect l="1984" t="1984" r="1984" b="1984"/>
          <a:stretch>
            <a:fillRect/>
          </a:stretch>
        </p:blipFill>
        <p:spPr bwMode="auto">
          <a:xfrm>
            <a:off x="6324600" y="1219200"/>
            <a:ext cx="2590800" cy="2590800"/>
          </a:xfrm>
          <a:prstGeom prst="rect">
            <a:avLst/>
          </a:prstGeom>
          <a:noFill/>
          <a:ln w="28440">
            <a:solidFill>
              <a:srgbClr val="3366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pPr eaLnBrk="1" hangingPunct="1"/>
            <a:r>
              <a:rPr lang="ru-RU" altLang="ru-RU" sz="25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Цели курса «Основы религиозных культур и светской этики»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533400"/>
            <a:ext cx="9144000" cy="6324600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ru-RU" altLang="ru-RU" sz="25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готовность к нравственному самосовершенствованию, духовному саморазвитию;</a:t>
            </a:r>
          </a:p>
          <a:p>
            <a:pPr marL="0" indent="0" algn="just">
              <a:buFontTx/>
              <a:buNone/>
            </a:pPr>
            <a:r>
              <a:rPr lang="ru-RU" altLang="ru-RU" sz="25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знакомство с осн. нормами светской и религ. морали, понимание их значения в выстраивании конструкт. отн. в семье и обществе;</a:t>
            </a:r>
          </a:p>
          <a:p>
            <a:pPr marL="0" indent="0" algn="just">
              <a:buFontTx/>
              <a:buNone/>
            </a:pPr>
            <a:r>
              <a:rPr lang="ru-RU" altLang="ru-RU" sz="25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понимание значения нравственности, веры и религии в жизни человека и общества;</a:t>
            </a:r>
          </a:p>
          <a:p>
            <a:pPr marL="0" indent="0" algn="just">
              <a:buFontTx/>
              <a:buNone/>
            </a:pPr>
            <a:r>
              <a:rPr lang="ru-RU" altLang="ru-RU" sz="25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первоначальных представлений о светской этике, о традиционных религиях, их роли в культуре, истории и соврем России;</a:t>
            </a:r>
          </a:p>
          <a:p>
            <a:pPr marL="0" indent="0" algn="just">
              <a:buFontTx/>
              <a:buNone/>
            </a:pPr>
            <a:r>
              <a:rPr lang="ru-RU" altLang="ru-RU" sz="25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первоначальные представления об истор. роли традиционных религий в становлении российской государственности;</a:t>
            </a:r>
          </a:p>
          <a:p>
            <a:pPr marL="0" indent="0" algn="just">
              <a:buFontTx/>
              <a:buNone/>
            </a:pPr>
            <a:r>
              <a:rPr lang="ru-RU" altLang="ru-RU" sz="25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становление внутренней установки личности поступать по своей совести; воспитание нравственности, основанной на свободе совести и вероисповедания, духовн. традициях народов России; осознание ценности человеческой жизни.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altLang="ru-RU" sz="2500" b="1" smtClean="0">
                <a:solidFill>
                  <a:srgbClr val="FF0000"/>
                </a:solidFill>
              </a:rPr>
              <a:t>Учебный курс ОРКСЭ единая комплексная учебно-воспитательная система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69900" indent="-469900" algn="just" eaLnBrk="1" hangingPunct="1"/>
            <a:r>
              <a:rPr lang="ru-RU" altLang="ru-RU" sz="25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6 модулей курса разработаны на единой методической основе</a:t>
            </a:r>
          </a:p>
          <a:p>
            <a:pPr marL="469900" indent="-469900" algn="just" eaLnBrk="1" hangingPunct="1"/>
            <a:r>
              <a:rPr lang="ru-RU" altLang="ru-RU" sz="25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модули курса согласуются между собой по педагогическим целям, задачам, требованиям к результатам освоения учебного содержания, находясь в системе содержательных, понятийных, ценностно-смысловых связей с другими гуманитарными предметами начальной и основной школы.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23850" y="44450"/>
            <a:ext cx="8820150" cy="1081088"/>
          </a:xfrm>
        </p:spPr>
        <p:txBody>
          <a:bodyPr/>
          <a:lstStyle/>
          <a:p>
            <a:r>
              <a:rPr lang="ru-RU" altLang="ru-RU" sz="25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Культуроведческое содержание курса «Основы религиозных культур и светской этики»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388" y="1066800"/>
            <a:ext cx="4316412" cy="5602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Font typeface="Wingdings" pitchFamily="2" charset="2"/>
              <a:buNone/>
              <a:defRPr/>
            </a:pPr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Культура</a:t>
            </a:r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возделывание себя и мира, пространства поиска смыслов, ценностного поля, в котором существуют люди. </a:t>
            </a:r>
          </a:p>
          <a:p>
            <a:pPr marL="0" indent="0" algn="just">
              <a:buFont typeface="Wingdings" pitchFamily="2" charset="2"/>
              <a:buNone/>
              <a:defRPr/>
            </a:pPr>
            <a:endParaRPr lang="ru-RU" sz="25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Wingdings" pitchFamily="2" charset="2"/>
              <a:buNone/>
              <a:defRPr/>
            </a:pPr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Религия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связь, </a:t>
            </a:r>
            <a:r>
              <a:rPr lang="ru-RU" sz="25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</a:t>
            </a:r>
            <a:r>
              <a:rPr lang="en-US" sz="25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5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оединение</a:t>
            </a:r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верующего с Богом. Вера как образ особой духовной жизни.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0" y="1066800"/>
            <a:ext cx="4321175" cy="56022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90488" indent="-90488" algn="just">
              <a:buFont typeface="Wingdings" pitchFamily="2" charset="2"/>
              <a:buNone/>
              <a:defRPr/>
            </a:pPr>
            <a:r>
              <a:rPr lang="ru-RU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Методика преподавания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marL="90488" indent="-90488" algn="just">
              <a:buFont typeface="Wingdings" pitchFamily="2" charset="2"/>
              <a:buNone/>
              <a:defRPr/>
            </a:pPr>
            <a:r>
              <a:rPr lang="ru-RU" sz="2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диалог, обсуждение,  понимание, переживание  ценностей культуры, знаков и символов мира, жизненного пути человека в пространстве культурного сценария, личной биографии, социальной реальности и историческом пространстве.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2"/>
          <p:cNvSpPr>
            <a:spLocks noGrp="1"/>
          </p:cNvSpPr>
          <p:nvPr>
            <p:ph type="title"/>
          </p:nvPr>
        </p:nvSpPr>
        <p:spPr>
          <a:xfrm>
            <a:off x="250825" y="228600"/>
            <a:ext cx="8435975" cy="609600"/>
          </a:xfrm>
        </p:spPr>
        <p:txBody>
          <a:bodyPr/>
          <a:lstStyle/>
          <a:p>
            <a:r>
              <a:rPr lang="ru-RU" altLang="ru-RU" sz="2500" b="1" i="1" u="sng" smtClean="0">
                <a:solidFill>
                  <a:srgbClr val="FF0000"/>
                </a:solidFill>
              </a:rPr>
              <a:t>Учебный модуль «Основы иудейской культуры</a:t>
            </a:r>
            <a:r>
              <a:rPr lang="ru-RU" altLang="ru-RU" sz="2500" b="1" smtClean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9219" name="Содержимое 3"/>
          <p:cNvSpPr>
            <a:spLocks noGrp="1"/>
          </p:cNvSpPr>
          <p:nvPr>
            <p:ph idx="1"/>
          </p:nvPr>
        </p:nvSpPr>
        <p:spPr>
          <a:xfrm>
            <a:off x="304800" y="838200"/>
            <a:ext cx="8610600" cy="5686425"/>
          </a:xfrm>
        </p:spPr>
        <p:txBody>
          <a:bodyPr/>
          <a:lstStyle/>
          <a:p>
            <a:pPr algn="just"/>
            <a:r>
              <a:rPr lang="ru-RU" altLang="ru-RU" sz="2400" smtClean="0">
                <a:solidFill>
                  <a:srgbClr val="002060"/>
                </a:solidFill>
              </a:rPr>
              <a:t>Введение в иудейскую духовную традицию. Культура и религия. Тора - главная книга иудаизма. Классические тексты иудаизма. Патриархи еврейского народа. Пророки и праведники в иудейской культуре. Храм в жизни иудеев. Назначение синагоги и её устройство. Суббота (Шабат) в иудейской традиции. Иудаизм в России. Традиции иудаизма в повседневной жизни евреев. Ответственное принятие заповедей. Еврейский дом. Знакомство с еврейским календарём: его устройство и особенности. Еврейские праздники: их история и традиции. Ценности семейной жизни в иудейской традиции.  </a:t>
            </a:r>
            <a:endParaRPr lang="ru-RU" altLang="ru-RU" sz="2400" b="1" smtClean="0">
              <a:solidFill>
                <a:srgbClr val="002060"/>
              </a:solidFill>
            </a:endParaRPr>
          </a:p>
          <a:p>
            <a:pPr algn="just"/>
            <a:r>
              <a:rPr lang="ru-RU" altLang="ru-RU" sz="2400" smtClean="0">
                <a:solidFill>
                  <a:srgbClr val="002060"/>
                </a:solidFill>
              </a:rPr>
              <a:t> Любовь и уважение к Отечеству. Патриотизм многонационального и многоконфессионального народа России.     </a:t>
            </a:r>
            <a:endParaRPr lang="ru-RU" altLang="ru-RU" sz="2400" b="1" smtClean="0">
              <a:solidFill>
                <a:srgbClr val="002060"/>
              </a:solidFill>
            </a:endParaRPr>
          </a:p>
          <a:p>
            <a:endParaRPr lang="ru-RU" altLang="ru-RU" sz="25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2"/>
          <p:cNvSpPr>
            <a:spLocks noGrp="1"/>
          </p:cNvSpPr>
          <p:nvPr>
            <p:ph type="title"/>
          </p:nvPr>
        </p:nvSpPr>
        <p:spPr>
          <a:xfrm>
            <a:off x="250825" y="152400"/>
            <a:ext cx="8435975" cy="990600"/>
          </a:xfrm>
        </p:spPr>
        <p:txBody>
          <a:bodyPr/>
          <a:lstStyle/>
          <a:p>
            <a:r>
              <a:rPr lang="ru-RU" altLang="ru-RU" sz="2500" b="1" i="1" u="sng" smtClean="0">
                <a:solidFill>
                  <a:srgbClr val="FF0000"/>
                </a:solidFill>
              </a:rPr>
              <a:t>Учебный модуль «Основы буддийской культуры</a:t>
            </a:r>
            <a:r>
              <a:rPr lang="ru-RU" altLang="ru-RU" sz="2500" b="1" smtClean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10243" name="Содержимое 3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534025"/>
          </a:xfrm>
        </p:spPr>
        <p:txBody>
          <a:bodyPr/>
          <a:lstStyle/>
          <a:p>
            <a:pPr algn="just"/>
            <a:r>
              <a:rPr lang="ru-RU" altLang="ru-RU" sz="2500" smtClean="0">
                <a:solidFill>
                  <a:srgbClr val="002060"/>
                </a:solidFill>
              </a:rPr>
              <a:t>Введение в буддийскую духовную традицию. </a:t>
            </a:r>
          </a:p>
          <a:p>
            <a:pPr algn="just"/>
            <a:r>
              <a:rPr lang="ru-RU" altLang="ru-RU" sz="2500" smtClean="0">
                <a:solidFill>
                  <a:srgbClr val="002060"/>
                </a:solidFill>
              </a:rPr>
              <a:t>Культура и религия. </a:t>
            </a:r>
          </a:p>
          <a:p>
            <a:pPr algn="just"/>
            <a:r>
              <a:rPr lang="ru-RU" altLang="ru-RU" sz="2500" smtClean="0">
                <a:solidFill>
                  <a:srgbClr val="002060"/>
                </a:solidFill>
              </a:rPr>
              <a:t>Будда и его учение. Буддийские святые. Будды. Семья в буддийской культуре и её ценности. </a:t>
            </a:r>
          </a:p>
          <a:p>
            <a:pPr algn="just"/>
            <a:r>
              <a:rPr lang="ru-RU" altLang="ru-RU" sz="2500" smtClean="0">
                <a:solidFill>
                  <a:srgbClr val="002060"/>
                </a:solidFill>
              </a:rPr>
              <a:t>Буддизм в России. </a:t>
            </a:r>
          </a:p>
          <a:p>
            <a:pPr algn="just"/>
            <a:r>
              <a:rPr lang="ru-RU" altLang="ru-RU" sz="2500" smtClean="0">
                <a:solidFill>
                  <a:srgbClr val="002060"/>
                </a:solidFill>
              </a:rPr>
              <a:t>Человек в буддийской картине мира. Буддийские символы. Буддийские ритуалы. Буддийские святыни. Буддийские священные сооружения. Буддийский храм. Буддийский календарь. Праздники в буддийской культуре. Искусство в буддийской культуре.      </a:t>
            </a:r>
            <a:endParaRPr lang="ru-RU" altLang="ru-RU" sz="2500" b="1" smtClean="0">
              <a:solidFill>
                <a:srgbClr val="002060"/>
              </a:solidFill>
            </a:endParaRPr>
          </a:p>
          <a:p>
            <a:pPr algn="just"/>
            <a:r>
              <a:rPr lang="ru-RU" altLang="ru-RU" sz="2500" smtClean="0">
                <a:solidFill>
                  <a:srgbClr val="002060"/>
                </a:solidFill>
              </a:rPr>
              <a:t> Любовь и уважение к Отечеству. Патриотизм многонационального и многоконфессионального народа России.     </a:t>
            </a:r>
            <a:endParaRPr lang="ru-RU" altLang="ru-RU" sz="2500" b="1" smtClean="0">
              <a:solidFill>
                <a:srgbClr val="002060"/>
              </a:solidFill>
            </a:endParaRPr>
          </a:p>
          <a:p>
            <a:endParaRPr lang="ru-RU" altLang="ru-RU" sz="25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2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</p:spPr>
        <p:txBody>
          <a:bodyPr/>
          <a:lstStyle/>
          <a:p>
            <a:r>
              <a:rPr lang="ru-RU" altLang="ru-RU" sz="2500" b="1" i="1" u="sng" smtClean="0">
                <a:solidFill>
                  <a:srgbClr val="FF0000"/>
                </a:solidFill>
              </a:rPr>
              <a:t>Учебный модуль «Основы православной культуры</a:t>
            </a:r>
            <a:r>
              <a:rPr lang="ru-RU" altLang="ru-RU" sz="2500" b="1" smtClean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11267" name="Содержимое 3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r>
              <a:rPr lang="ru-RU" altLang="ru-RU" sz="2500" smtClean="0">
                <a:solidFill>
                  <a:srgbClr val="002060"/>
                </a:solidFill>
              </a:rPr>
              <a:t>Введение в православную духовную традицию. 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Культура и религия. 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Добро и зло в православной традиции. </a:t>
            </a:r>
            <a:r>
              <a:rPr lang="ru-RU" altLang="ru-RU" sz="2500" i="1" smtClean="0">
                <a:solidFill>
                  <a:srgbClr val="002060"/>
                </a:solidFill>
              </a:rPr>
              <a:t>Золотое правило</a:t>
            </a:r>
            <a:r>
              <a:rPr lang="ru-RU" altLang="ru-RU" sz="2500" smtClean="0">
                <a:solidFill>
                  <a:srgbClr val="002060"/>
                </a:solidFill>
              </a:rPr>
              <a:t> нравственности. Любовь к ближнему. Отношение к труду. 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Долг и ответственность. Милосердие и сострадание. 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Православие в России. 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Православный храм и другие святыни. Символический язык православной культуры: христианское искусство (иконы, фрески, церковное пение, прикладное искусство), православный календарь. Праздники. 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Христианская семья и её ценности.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Любовь и уважение к Отечеству. Патриотизм многонационального и многоконфессионального народа России.</a:t>
            </a:r>
            <a:r>
              <a:rPr lang="ru-RU" altLang="ru-RU" sz="2800" smtClean="0"/>
              <a:t/>
            </a:r>
            <a:br>
              <a:rPr lang="ru-RU" altLang="ru-RU" sz="2800" smtClean="0"/>
            </a:br>
            <a:endParaRPr lang="ru-RU" altLang="ru-RU" sz="2500" b="1" smtClean="0"/>
          </a:p>
          <a:p>
            <a:endParaRPr lang="ru-RU" altLang="ru-RU" sz="25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2"/>
          <p:cNvSpPr>
            <a:spLocks noGrp="1"/>
          </p:cNvSpPr>
          <p:nvPr>
            <p:ph type="title"/>
          </p:nvPr>
        </p:nvSpPr>
        <p:spPr>
          <a:xfrm>
            <a:off x="250825" y="228600"/>
            <a:ext cx="8435975" cy="685800"/>
          </a:xfrm>
        </p:spPr>
        <p:txBody>
          <a:bodyPr/>
          <a:lstStyle/>
          <a:p>
            <a:r>
              <a:rPr lang="ru-RU" altLang="ru-RU" sz="2500" b="1" i="1" u="sng" smtClean="0">
                <a:solidFill>
                  <a:srgbClr val="FF0000"/>
                </a:solidFill>
              </a:rPr>
              <a:t>Учебный модуль «Основы исламской культуры</a:t>
            </a:r>
            <a:r>
              <a:rPr lang="ru-RU" altLang="ru-RU" sz="2500" b="1" smtClean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12291" name="Содержимое 3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791200"/>
          </a:xfrm>
        </p:spPr>
        <p:txBody>
          <a:bodyPr/>
          <a:lstStyle/>
          <a:p>
            <a:r>
              <a:rPr lang="ru-RU" altLang="ru-RU" sz="2500" smtClean="0">
                <a:solidFill>
                  <a:srgbClr val="002060"/>
                </a:solidFill>
              </a:rPr>
              <a:t>Введение в исламскую духовную традицию. 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Культура и религия. 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Пророк Мухаммад - образец человека и учитель нравственности в исламской традиции. Столпы ислама и исламской этики. Обязанности мусульман. Для чего построена и как устроена мечеть. Мусульманское летоисчисление и календарь. 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Ислам в России. 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Семья в исламе. Нравственные ценности ислама. Праздники исламских народов России: их происхождение и особенности проведения. Искусство ислама.   </a:t>
            </a:r>
          </a:p>
          <a:p>
            <a:r>
              <a:rPr lang="ru-RU" altLang="ru-RU" sz="2500" smtClean="0">
                <a:solidFill>
                  <a:srgbClr val="002060"/>
                </a:solidFill>
              </a:rPr>
              <a:t> Любовь и уважение к Отечеству. Патриотизм многонационального и многоконфессионального народа России.     </a:t>
            </a:r>
            <a:endParaRPr lang="ru-RU" altLang="ru-RU" sz="2500" b="1" smtClean="0">
              <a:solidFill>
                <a:srgbClr val="002060"/>
              </a:solidFill>
            </a:endParaRPr>
          </a:p>
          <a:p>
            <a:endParaRPr lang="ru-RU" altLang="ru-RU" sz="25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"/>
          <p:cNvSpPr>
            <a:spLocks noGrp="1"/>
          </p:cNvSpPr>
          <p:nvPr>
            <p:ph type="title"/>
          </p:nvPr>
        </p:nvSpPr>
        <p:spPr>
          <a:xfrm>
            <a:off x="250825" y="115888"/>
            <a:ext cx="8893175" cy="874712"/>
          </a:xfrm>
        </p:spPr>
        <p:txBody>
          <a:bodyPr/>
          <a:lstStyle/>
          <a:p>
            <a:r>
              <a:rPr lang="ru-RU" altLang="ru-RU" sz="2500" b="1" i="1" u="sng" smtClean="0">
                <a:solidFill>
                  <a:srgbClr val="FF0000"/>
                </a:solidFill>
              </a:rPr>
              <a:t>Учебный модуль «Основы мировых религиозных культур</a:t>
            </a:r>
            <a:r>
              <a:rPr lang="ru-RU" altLang="ru-RU" sz="2500" b="1" smtClean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13315" name="Содержимое 3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pPr algn="just"/>
            <a:r>
              <a:rPr lang="ru-RU" altLang="ru-RU" sz="2300" smtClean="0">
                <a:solidFill>
                  <a:srgbClr val="002060"/>
                </a:solidFill>
              </a:rPr>
              <a:t>Культура и религия. </a:t>
            </a:r>
          </a:p>
          <a:p>
            <a:pPr algn="just"/>
            <a:r>
              <a:rPr lang="ru-RU" altLang="ru-RU" sz="2300" smtClean="0">
                <a:solidFill>
                  <a:srgbClr val="002060"/>
                </a:solidFill>
              </a:rPr>
              <a:t>Древнейшие верования. Религии мира и их основатели. Священные книги религий мира. Хранители предания в религиях мира. Человек в религиозных традициях мира. Священные сооружения. Искусство в религиозной культуре. Религии России. Религия и мораль. Нравственные заповеди в религиях мира. Религиозные ритуалы. Обычаи и обряды. Религиозные ритуалы в искусстве. Календари религий мира. Праздники в религиях мира. </a:t>
            </a:r>
          </a:p>
          <a:p>
            <a:pPr algn="just"/>
            <a:r>
              <a:rPr lang="ru-RU" altLang="ru-RU" sz="2300" smtClean="0">
                <a:solidFill>
                  <a:srgbClr val="002060"/>
                </a:solidFill>
              </a:rPr>
              <a:t>Семья, семейные ценности. Долг, свобода, ответственность, учение и труд. Милосердие, забота о слабых, взаимопомощь, социальные проблемы общества и отношение к ним разных религий.  </a:t>
            </a:r>
          </a:p>
          <a:p>
            <a:pPr algn="just"/>
            <a:r>
              <a:rPr lang="ru-RU" altLang="ru-RU" sz="2300" smtClean="0">
                <a:solidFill>
                  <a:srgbClr val="002060"/>
                </a:solidFill>
              </a:rPr>
              <a:t>Любовь и уважение к Отечеству. Патриотизм многонационального и многоконфессионального народа России.     </a:t>
            </a:r>
            <a:endParaRPr lang="ru-RU" altLang="ru-RU" sz="2300" b="1" smtClean="0">
              <a:solidFill>
                <a:srgbClr val="002060"/>
              </a:solidFill>
            </a:endParaRPr>
          </a:p>
          <a:p>
            <a:endParaRPr lang="ru-RU" altLang="ru-RU" sz="250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2"/>
          <p:cNvSpPr>
            <a:spLocks noGrp="1"/>
          </p:cNvSpPr>
          <p:nvPr>
            <p:ph type="title"/>
          </p:nvPr>
        </p:nvSpPr>
        <p:spPr>
          <a:xfrm>
            <a:off x="250825" y="115888"/>
            <a:ext cx="8435975" cy="798512"/>
          </a:xfrm>
        </p:spPr>
        <p:txBody>
          <a:bodyPr/>
          <a:lstStyle/>
          <a:p>
            <a:r>
              <a:rPr lang="ru-RU" altLang="ru-RU" sz="2500" b="1" i="1" u="sng" smtClean="0">
                <a:solidFill>
                  <a:srgbClr val="FF0000"/>
                </a:solidFill>
              </a:rPr>
              <a:t>Учебный модуль «Основы светской этики</a:t>
            </a:r>
            <a:r>
              <a:rPr lang="ru-RU" altLang="ru-RU" sz="2500" b="1" smtClean="0">
                <a:solidFill>
                  <a:srgbClr val="FF0000"/>
                </a:solidFill>
              </a:rPr>
              <a:t>»</a:t>
            </a:r>
          </a:p>
        </p:txBody>
      </p:sp>
      <p:sp>
        <p:nvSpPr>
          <p:cNvPr id="14339" name="Содержимое 3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/>
          <a:lstStyle/>
          <a:p>
            <a:pPr algn="just"/>
            <a:r>
              <a:rPr lang="ru-RU" altLang="ru-RU" sz="2400" smtClean="0">
                <a:solidFill>
                  <a:srgbClr val="002060"/>
                </a:solidFill>
              </a:rPr>
              <a:t>Культура и  мораль. </a:t>
            </a:r>
          </a:p>
          <a:p>
            <a:pPr algn="just"/>
            <a:r>
              <a:rPr lang="ru-RU" altLang="ru-RU" sz="2400" smtClean="0">
                <a:solidFill>
                  <a:srgbClr val="002060"/>
                </a:solidFill>
              </a:rPr>
              <a:t>Нравственность и её значение в жизни человека. </a:t>
            </a:r>
          </a:p>
          <a:p>
            <a:pPr algn="just"/>
            <a:r>
              <a:rPr lang="ru-RU" altLang="ru-RU" sz="2400" smtClean="0">
                <a:solidFill>
                  <a:srgbClr val="002060"/>
                </a:solidFill>
              </a:rPr>
              <a:t>Праздники как одна из форм исторической памяти. Образцы нравственности в культурах разных народов. </a:t>
            </a:r>
          </a:p>
          <a:p>
            <a:pPr algn="just"/>
            <a:r>
              <a:rPr lang="ru-RU" altLang="ru-RU" sz="2400" smtClean="0">
                <a:solidFill>
                  <a:srgbClr val="002060"/>
                </a:solidFill>
              </a:rPr>
              <a:t>Государство и мораль гражданина. </a:t>
            </a:r>
          </a:p>
          <a:p>
            <a:pPr algn="just"/>
            <a:r>
              <a:rPr lang="ru-RU" altLang="ru-RU" sz="2400" smtClean="0">
                <a:solidFill>
                  <a:srgbClr val="002060"/>
                </a:solidFill>
              </a:rPr>
              <a:t>Образцы нравственности в культуре Отечества. Трудовая мораль. Что значит быть </a:t>
            </a:r>
            <a:r>
              <a:rPr lang="ru-RU" altLang="ru-RU" sz="2400" i="1" smtClean="0">
                <a:solidFill>
                  <a:srgbClr val="002060"/>
                </a:solidFill>
              </a:rPr>
              <a:t>нравственным</a:t>
            </a:r>
            <a:r>
              <a:rPr lang="ru-RU" altLang="ru-RU" sz="2400" smtClean="0">
                <a:solidFill>
                  <a:srgbClr val="002060"/>
                </a:solidFill>
              </a:rPr>
              <a:t> в наше время? </a:t>
            </a:r>
          </a:p>
          <a:p>
            <a:pPr algn="just"/>
            <a:r>
              <a:rPr lang="ru-RU" altLang="ru-RU" sz="2400" smtClean="0">
                <a:solidFill>
                  <a:srgbClr val="002060"/>
                </a:solidFill>
              </a:rPr>
              <a:t>Высшие нравственные ценности, идеалы, принципы морали. Методика создания морального кодекса в классе, школе. Нормы морали. Этикет. Образование как нравственная норма. Методы нравственного самосовершенствования.</a:t>
            </a:r>
            <a:endParaRPr lang="ru-RU" altLang="ru-RU" sz="2400" b="1" smtClean="0">
              <a:solidFill>
                <a:srgbClr val="002060"/>
              </a:solidFill>
            </a:endParaRPr>
          </a:p>
          <a:p>
            <a:pPr algn="just"/>
            <a:r>
              <a:rPr lang="ru-RU" altLang="ru-RU" sz="2400" smtClean="0">
                <a:solidFill>
                  <a:srgbClr val="002060"/>
                </a:solidFill>
              </a:rPr>
              <a:t> </a:t>
            </a:r>
            <a:r>
              <a:rPr lang="ru-RU" altLang="ru-RU" sz="2300" smtClean="0">
                <a:solidFill>
                  <a:srgbClr val="002060"/>
                </a:solidFill>
              </a:rPr>
              <a:t>Любовь и уважение к Отечеству. Патриотизм многонационального и многоконфессионального народа России.     </a:t>
            </a:r>
            <a:endParaRPr lang="ru-RU" altLang="ru-RU" sz="2300" b="1" smtClean="0">
              <a:solidFill>
                <a:srgbClr val="002060"/>
              </a:solidFill>
            </a:endParaRPr>
          </a:p>
          <a:p>
            <a:endParaRPr lang="ru-RU" altLang="ru-RU" sz="25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0" y="127000"/>
            <a:ext cx="5638800" cy="143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Почему для изучения курса </a:t>
            </a:r>
          </a:p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ОРКСЭ выбран этот возраст?</a:t>
            </a:r>
          </a:p>
        </p:txBody>
      </p:sp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0" y="1600200"/>
            <a:ext cx="9144000" cy="5029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42900" indent="-330200" eaLnBrk="1" hangingPunct="1">
              <a:lnSpc>
                <a:spcPct val="150000"/>
              </a:lnSpc>
              <a:spcBef>
                <a:spcPts val="800"/>
              </a:spcBef>
              <a:buFont typeface="Wingdings" pitchFamily="2" charset="2"/>
              <a:buChar char="Ø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500">
                <a:solidFill>
                  <a:srgbClr val="002060"/>
                </a:solidFill>
                <a:latin typeface="Times New Roman" pitchFamily="18" charset="0"/>
              </a:rPr>
              <a:t>   </a:t>
            </a:r>
            <a:r>
              <a:rPr lang="ru-RU" altLang="ru-RU" sz="2500" b="1">
                <a:solidFill>
                  <a:srgbClr val="002060"/>
                </a:solidFill>
                <a:latin typeface="Times New Roman" pitchFamily="18" charset="0"/>
              </a:rPr>
              <a:t>ребенок в этом возрасте наименее конфликтен</a:t>
            </a:r>
          </a:p>
          <a:p>
            <a:pPr marL="342900" indent="-330200" eaLnBrk="1" hangingPunct="1">
              <a:lnSpc>
                <a:spcPct val="150000"/>
              </a:lnSpc>
              <a:spcBef>
                <a:spcPts val="800"/>
              </a:spcBef>
              <a:buFont typeface="Wingdings" pitchFamily="2" charset="2"/>
              <a:buChar char="Ø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500" b="1">
                <a:solidFill>
                  <a:srgbClr val="002060"/>
                </a:solidFill>
                <a:latin typeface="Times New Roman" pitchFamily="18" charset="0"/>
              </a:rPr>
              <a:t>   у детей появляется потребность в новом содержании, обращении к внутреннему миру человека</a:t>
            </a:r>
          </a:p>
          <a:p>
            <a:pPr marL="342900" indent="-330200" eaLnBrk="1" hangingPunct="1">
              <a:lnSpc>
                <a:spcPct val="150000"/>
              </a:lnSpc>
              <a:spcBef>
                <a:spcPts val="800"/>
              </a:spcBef>
              <a:buFont typeface="Wingdings" pitchFamily="2" charset="2"/>
              <a:buChar char="Ø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500" b="1">
                <a:solidFill>
                  <a:srgbClr val="002060"/>
                </a:solidFill>
                <a:latin typeface="Times New Roman" pitchFamily="18" charset="0"/>
              </a:rPr>
              <a:t>   у детей уже сформирована способность понимать смыслы на уровне понятий Добро, Совесть, Милосердие, Дружба</a:t>
            </a:r>
          </a:p>
          <a:p>
            <a:pPr marL="342900" indent="-330200" eaLnBrk="1" hangingPunct="1">
              <a:lnSpc>
                <a:spcPct val="150000"/>
              </a:lnSpc>
              <a:spcBef>
                <a:spcPts val="800"/>
              </a:spcBef>
              <a:buFont typeface="Wingdings" pitchFamily="2" charset="2"/>
              <a:buChar char="Ø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500" b="1">
                <a:solidFill>
                  <a:srgbClr val="002060"/>
                </a:solidFill>
                <a:latin typeface="Times New Roman" pitchFamily="18" charset="0"/>
              </a:rPr>
              <a:t>   в этом возрасте возникает потребность в примере, идеале</a:t>
            </a:r>
          </a:p>
          <a:p>
            <a:pPr marL="342900" indent="-330200" eaLnBrk="1" hangingPunct="1">
              <a:lnSpc>
                <a:spcPct val="150000"/>
              </a:lnSpc>
              <a:spcBef>
                <a:spcPts val="800"/>
              </a:spcBef>
              <a:buFont typeface="Wingdings" pitchFamily="2" charset="2"/>
              <a:buChar char="Ø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500" b="1">
                <a:solidFill>
                  <a:srgbClr val="002060"/>
                </a:solidFill>
                <a:latin typeface="Times New Roman" pitchFamily="18" charset="0"/>
              </a:rPr>
              <a:t>   ребенок «открывает» социальное  разнообразие внутри класса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0"/>
            <a:ext cx="3276600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img-fotki.yandex.ru/get/22/olhovik-ru.3/0_bdc6_b09929b6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63" y="1071563"/>
            <a:ext cx="3143250" cy="4191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411" name="TextBox 7"/>
          <p:cNvSpPr txBox="1">
            <a:spLocks noChangeArrowheads="1"/>
          </p:cNvSpPr>
          <p:nvPr/>
        </p:nvSpPr>
        <p:spPr bwMode="auto">
          <a:xfrm>
            <a:off x="571500" y="5500688"/>
            <a:ext cx="228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7412" name="TextBox 9"/>
          <p:cNvSpPr txBox="1">
            <a:spLocks noChangeArrowheads="1"/>
          </p:cNvSpPr>
          <p:nvPr/>
        </p:nvSpPr>
        <p:spPr bwMode="auto">
          <a:xfrm>
            <a:off x="876300" y="5805488"/>
            <a:ext cx="228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ru-RU" altLang="ru-RU">
              <a:latin typeface="Calibri" pitchFamily="34" charset="0"/>
            </a:endParaRPr>
          </a:p>
        </p:txBody>
      </p:sp>
      <p:sp>
        <p:nvSpPr>
          <p:cNvPr id="17413" name="TextBox 10"/>
          <p:cNvSpPr txBox="1">
            <a:spLocks noChangeArrowheads="1"/>
          </p:cNvSpPr>
          <p:nvPr/>
        </p:nvSpPr>
        <p:spPr bwMode="auto">
          <a:xfrm>
            <a:off x="714375" y="5429250"/>
            <a:ext cx="3214688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700" b="1">
                <a:solidFill>
                  <a:srgbClr val="002060"/>
                </a:solidFill>
                <a:latin typeface="Calibri" pitchFamily="34" charset="0"/>
              </a:rPr>
              <a:t>Дошкольник</a:t>
            </a:r>
          </a:p>
        </p:txBody>
      </p:sp>
      <p:sp>
        <p:nvSpPr>
          <p:cNvPr id="17414" name="TextBox 11"/>
          <p:cNvSpPr txBox="1">
            <a:spLocks noChangeArrowheads="1"/>
          </p:cNvSpPr>
          <p:nvPr/>
        </p:nvSpPr>
        <p:spPr bwMode="auto">
          <a:xfrm>
            <a:off x="2057400" y="4286250"/>
            <a:ext cx="3586163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7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Младший школьник</a:t>
            </a:r>
          </a:p>
        </p:txBody>
      </p:sp>
      <p:sp>
        <p:nvSpPr>
          <p:cNvPr id="17415" name="TextBox 12"/>
          <p:cNvSpPr txBox="1">
            <a:spLocks noChangeArrowheads="1"/>
          </p:cNvSpPr>
          <p:nvPr/>
        </p:nvSpPr>
        <p:spPr bwMode="auto">
          <a:xfrm>
            <a:off x="0" y="2857500"/>
            <a:ext cx="35718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7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Младший</a:t>
            </a:r>
            <a:r>
              <a:rPr lang="ru-RU" altLang="ru-RU" sz="27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7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подросток</a:t>
            </a:r>
          </a:p>
        </p:txBody>
      </p:sp>
      <p:sp>
        <p:nvSpPr>
          <p:cNvPr id="17416" name="TextBox 13"/>
          <p:cNvSpPr txBox="1">
            <a:spLocks noChangeArrowheads="1"/>
          </p:cNvSpPr>
          <p:nvPr/>
        </p:nvSpPr>
        <p:spPr bwMode="auto">
          <a:xfrm>
            <a:off x="2057400" y="1371600"/>
            <a:ext cx="36576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altLang="ru-RU" sz="27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Старший подросток</a:t>
            </a:r>
          </a:p>
        </p:txBody>
      </p:sp>
      <p:sp>
        <p:nvSpPr>
          <p:cNvPr id="17417" name="TextBox 14"/>
          <p:cNvSpPr txBox="1">
            <a:spLocks noChangeArrowheads="1"/>
          </p:cNvSpPr>
          <p:nvPr/>
        </p:nvSpPr>
        <p:spPr bwMode="auto">
          <a:xfrm>
            <a:off x="214313" y="214313"/>
            <a:ext cx="3595687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7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Старшеклассник</a:t>
            </a:r>
          </a:p>
        </p:txBody>
      </p:sp>
      <p:sp>
        <p:nvSpPr>
          <p:cNvPr id="18" name="Выгнутая вправо стрелка 17"/>
          <p:cNvSpPr/>
          <p:nvPr/>
        </p:nvSpPr>
        <p:spPr>
          <a:xfrm rot="10000016">
            <a:off x="180975" y="3486150"/>
            <a:ext cx="1352550" cy="17208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Выгнутая влево стрелка 18"/>
          <p:cNvSpPr/>
          <p:nvPr/>
        </p:nvSpPr>
        <p:spPr>
          <a:xfrm rot="13663955">
            <a:off x="3804444" y="4898231"/>
            <a:ext cx="1371600" cy="2033588"/>
          </a:xfrm>
          <a:prstGeom prst="curvedRightArrow">
            <a:avLst>
              <a:gd name="adj1" fmla="val 25000"/>
              <a:gd name="adj2" fmla="val 46467"/>
              <a:gd name="adj3" fmla="val 283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Выгнутая влево стрелка 21"/>
          <p:cNvSpPr/>
          <p:nvPr/>
        </p:nvSpPr>
        <p:spPr>
          <a:xfrm rot="13140150">
            <a:off x="3916363" y="1881188"/>
            <a:ext cx="1371600" cy="2033587"/>
          </a:xfrm>
          <a:prstGeom prst="curvedRightArrow">
            <a:avLst>
              <a:gd name="adj1" fmla="val 25000"/>
              <a:gd name="adj2" fmla="val 46467"/>
              <a:gd name="adj3" fmla="val 283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Выгнутая вправо стрелка 22"/>
          <p:cNvSpPr/>
          <p:nvPr/>
        </p:nvSpPr>
        <p:spPr>
          <a:xfrm rot="10000016">
            <a:off x="561975" y="742950"/>
            <a:ext cx="1352550" cy="172085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2286000"/>
          </a:xfrm>
        </p:spPr>
        <p:txBody>
          <a:bodyPr/>
          <a:lstStyle/>
          <a:p>
            <a:pPr eaLnBrk="1" hangingPunct="1"/>
            <a:r>
              <a:rPr lang="ru-RU" altLang="ru-RU" sz="34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Уникальность курса – </a:t>
            </a:r>
            <a:r>
              <a:rPr lang="ru-RU" altLang="ru-RU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возможности взаимодействие ребенка, родителей и учителя, школы по жизненно важным вопросам:</a:t>
            </a:r>
            <a:endParaRPr lang="ru-RU" altLang="ru-RU" sz="3400" b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362200"/>
            <a:ext cx="8534400" cy="4297363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такое человек?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чем смысл жизни?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Почему надо следовать добру и избегать зла?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Какое значение в жизни человека имеет семья?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правильно строить отношения с другими людьми?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Почему нравственная личность созидает, а безнравственная разрушает?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ru-RU" altLang="ru-RU" sz="27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Какую значение имеет религия в жизни верующего человека?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/>
          <p:cNvSpPr txBox="1">
            <a:spLocks noChangeArrowheads="1"/>
          </p:cNvSpPr>
          <p:nvPr/>
        </p:nvSpPr>
        <p:spPr bwMode="auto">
          <a:xfrm>
            <a:off x="228600" y="1219200"/>
            <a:ext cx="8686800" cy="548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27025" indent="-327025" algn="just" eaLnBrk="1" hangingPunct="1">
              <a:lnSpc>
                <a:spcPct val="90000"/>
              </a:lnSpc>
              <a:spcBef>
                <a:spcPts val="450"/>
              </a:spcBef>
              <a:buFont typeface="Arial" charset="0"/>
              <a:buChar char="•"/>
              <a:tabLst>
                <a:tab pos="327025" algn="l"/>
                <a:tab pos="431800" algn="l"/>
                <a:tab pos="881063" algn="l"/>
                <a:tab pos="1330325" algn="l"/>
                <a:tab pos="1779588" algn="l"/>
                <a:tab pos="2228850" algn="l"/>
                <a:tab pos="2678113" algn="l"/>
                <a:tab pos="3127375" algn="l"/>
                <a:tab pos="3576638" algn="l"/>
                <a:tab pos="4025900" algn="l"/>
                <a:tab pos="4475163" algn="l"/>
                <a:tab pos="4924425" algn="l"/>
                <a:tab pos="5373688" algn="l"/>
                <a:tab pos="5822950" algn="l"/>
                <a:tab pos="6272213" algn="l"/>
                <a:tab pos="6721475" algn="l"/>
                <a:tab pos="7170738" algn="l"/>
                <a:tab pos="7620000" algn="l"/>
                <a:tab pos="8069263" algn="l"/>
                <a:tab pos="8518525" algn="l"/>
                <a:tab pos="8967788" algn="l"/>
              </a:tabLst>
              <a:defRPr/>
            </a:pPr>
            <a:r>
              <a:rPr lang="ru-RU" sz="23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Информирование родителей о темах и заданиях, в выполнении которых ожидается помощь родителей</a:t>
            </a:r>
          </a:p>
          <a:p>
            <a:pPr marL="327025" indent="-327025" algn="just" eaLnBrk="1" hangingPunct="1">
              <a:lnSpc>
                <a:spcPct val="90000"/>
              </a:lnSpc>
              <a:spcBef>
                <a:spcPts val="450"/>
              </a:spcBef>
              <a:buFont typeface="Arial" charset="0"/>
              <a:buChar char="•"/>
              <a:tabLst>
                <a:tab pos="327025" algn="l"/>
                <a:tab pos="431800" algn="l"/>
                <a:tab pos="881063" algn="l"/>
                <a:tab pos="1330325" algn="l"/>
                <a:tab pos="1779588" algn="l"/>
                <a:tab pos="2228850" algn="l"/>
                <a:tab pos="2678113" algn="l"/>
                <a:tab pos="3127375" algn="l"/>
                <a:tab pos="3576638" algn="l"/>
                <a:tab pos="4025900" algn="l"/>
                <a:tab pos="4475163" algn="l"/>
                <a:tab pos="4924425" algn="l"/>
                <a:tab pos="5373688" algn="l"/>
                <a:tab pos="5822950" algn="l"/>
                <a:tab pos="6272213" algn="l"/>
                <a:tab pos="6721475" algn="l"/>
                <a:tab pos="7170738" algn="l"/>
                <a:tab pos="7620000" algn="l"/>
                <a:tab pos="8069263" algn="l"/>
                <a:tab pos="8518525" algn="l"/>
                <a:tab pos="8967788" algn="l"/>
              </a:tabLst>
              <a:defRPr/>
            </a:pPr>
            <a:r>
              <a:rPr lang="ru-RU" sz="23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Участие родителей в выполнении домашних заданий -  ответы на вопросы интервью, помощь в подборе иллюстративного материала к урокам, материала для галереи образов, рассказы о культовых местах, религиозных святынях, показ фотографий или видеофильмов;</a:t>
            </a:r>
          </a:p>
          <a:p>
            <a:pPr marL="327025" indent="-327025" algn="just" eaLnBrk="1" hangingPunct="1">
              <a:lnSpc>
                <a:spcPct val="90000"/>
              </a:lnSpc>
              <a:spcBef>
                <a:spcPts val="450"/>
              </a:spcBef>
              <a:buFont typeface="Arial" charset="0"/>
              <a:buChar char="•"/>
              <a:tabLst>
                <a:tab pos="327025" algn="l"/>
                <a:tab pos="431800" algn="l"/>
                <a:tab pos="881063" algn="l"/>
                <a:tab pos="1330325" algn="l"/>
                <a:tab pos="1779588" algn="l"/>
                <a:tab pos="2228850" algn="l"/>
                <a:tab pos="2678113" algn="l"/>
                <a:tab pos="3127375" algn="l"/>
                <a:tab pos="3576638" algn="l"/>
                <a:tab pos="4025900" algn="l"/>
                <a:tab pos="4475163" algn="l"/>
                <a:tab pos="4924425" algn="l"/>
                <a:tab pos="5373688" algn="l"/>
                <a:tab pos="5822950" algn="l"/>
                <a:tab pos="6272213" algn="l"/>
                <a:tab pos="6721475" algn="l"/>
                <a:tab pos="7170738" algn="l"/>
                <a:tab pos="7620000" algn="l"/>
                <a:tab pos="8069263" algn="l"/>
                <a:tab pos="8518525" algn="l"/>
                <a:tab pos="8967788" algn="l"/>
              </a:tabLst>
              <a:defRPr/>
            </a:pPr>
            <a:r>
              <a:rPr lang="ru-RU" sz="23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Выступление членов семей с рассказами  о семейных традициях;</a:t>
            </a:r>
          </a:p>
          <a:p>
            <a:pPr marL="327025" indent="-327025" algn="just" eaLnBrk="1" hangingPunct="1">
              <a:lnSpc>
                <a:spcPct val="90000"/>
              </a:lnSpc>
              <a:spcBef>
                <a:spcPts val="450"/>
              </a:spcBef>
              <a:buFont typeface="Arial" charset="0"/>
              <a:buChar char="•"/>
              <a:tabLst>
                <a:tab pos="327025" algn="l"/>
                <a:tab pos="431800" algn="l"/>
                <a:tab pos="881063" algn="l"/>
                <a:tab pos="1330325" algn="l"/>
                <a:tab pos="1779588" algn="l"/>
                <a:tab pos="2228850" algn="l"/>
                <a:tab pos="2678113" algn="l"/>
                <a:tab pos="3127375" algn="l"/>
                <a:tab pos="3576638" algn="l"/>
                <a:tab pos="4025900" algn="l"/>
                <a:tab pos="4475163" algn="l"/>
                <a:tab pos="4924425" algn="l"/>
                <a:tab pos="5373688" algn="l"/>
                <a:tab pos="5822950" algn="l"/>
                <a:tab pos="6272213" algn="l"/>
                <a:tab pos="6721475" algn="l"/>
                <a:tab pos="7170738" algn="l"/>
                <a:tab pos="7620000" algn="l"/>
                <a:tab pos="8069263" algn="l"/>
                <a:tab pos="8518525" algn="l"/>
                <a:tab pos="8967788" algn="l"/>
              </a:tabLst>
              <a:defRPr/>
            </a:pPr>
            <a:r>
              <a:rPr lang="ru-RU" sz="23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Участие и соавторство родителей и членов семьи в создании детских презентаций,  итоговых проектов;</a:t>
            </a:r>
          </a:p>
          <a:p>
            <a:pPr marL="327025" indent="-327025" algn="just" eaLnBrk="1" hangingPunct="1">
              <a:lnSpc>
                <a:spcPct val="90000"/>
              </a:lnSpc>
              <a:spcBef>
                <a:spcPts val="450"/>
              </a:spcBef>
              <a:buFont typeface="Arial" charset="0"/>
              <a:buChar char="•"/>
              <a:tabLst>
                <a:tab pos="327025" algn="l"/>
                <a:tab pos="431800" algn="l"/>
                <a:tab pos="881063" algn="l"/>
                <a:tab pos="1330325" algn="l"/>
                <a:tab pos="1779588" algn="l"/>
                <a:tab pos="2228850" algn="l"/>
                <a:tab pos="2678113" algn="l"/>
                <a:tab pos="3127375" algn="l"/>
                <a:tab pos="3576638" algn="l"/>
                <a:tab pos="4025900" algn="l"/>
                <a:tab pos="4475163" algn="l"/>
                <a:tab pos="4924425" algn="l"/>
                <a:tab pos="5373688" algn="l"/>
                <a:tab pos="5822950" algn="l"/>
                <a:tab pos="6272213" algn="l"/>
                <a:tab pos="6721475" algn="l"/>
                <a:tab pos="7170738" algn="l"/>
                <a:tab pos="7620000" algn="l"/>
                <a:tab pos="8069263" algn="l"/>
                <a:tab pos="8518525" algn="l"/>
                <a:tab pos="8967788" algn="l"/>
              </a:tabLst>
              <a:defRPr/>
            </a:pPr>
            <a:r>
              <a:rPr lang="ru-RU" sz="23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Участие родителей подготовке  к внеурочным мероприятиям;</a:t>
            </a:r>
          </a:p>
          <a:p>
            <a:pPr marL="327025" indent="-327025" algn="just" eaLnBrk="1" hangingPunct="1">
              <a:lnSpc>
                <a:spcPct val="90000"/>
              </a:lnSpc>
              <a:spcBef>
                <a:spcPts val="450"/>
              </a:spcBef>
              <a:buFont typeface="Arial" charset="0"/>
              <a:buChar char="•"/>
              <a:tabLst>
                <a:tab pos="327025" algn="l"/>
                <a:tab pos="431800" algn="l"/>
                <a:tab pos="881063" algn="l"/>
                <a:tab pos="1330325" algn="l"/>
                <a:tab pos="1779588" algn="l"/>
                <a:tab pos="2228850" algn="l"/>
                <a:tab pos="2678113" algn="l"/>
                <a:tab pos="3127375" algn="l"/>
                <a:tab pos="3576638" algn="l"/>
                <a:tab pos="4025900" algn="l"/>
                <a:tab pos="4475163" algn="l"/>
                <a:tab pos="4924425" algn="l"/>
                <a:tab pos="5373688" algn="l"/>
                <a:tab pos="5822950" algn="l"/>
                <a:tab pos="6272213" algn="l"/>
                <a:tab pos="6721475" algn="l"/>
                <a:tab pos="7170738" algn="l"/>
                <a:tab pos="7620000" algn="l"/>
                <a:tab pos="8069263" algn="l"/>
                <a:tab pos="8518525" algn="l"/>
                <a:tab pos="8967788" algn="l"/>
              </a:tabLst>
              <a:defRPr/>
            </a:pPr>
            <a:r>
              <a:rPr lang="ru-RU" sz="23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Формирование домашней библиотеки, организация домашнего чтения.</a:t>
            </a:r>
          </a:p>
          <a:p>
            <a:pPr marL="327025" indent="-327025" eaLnBrk="1" hangingPunct="1">
              <a:lnSpc>
                <a:spcPct val="90000"/>
              </a:lnSpc>
              <a:spcBef>
                <a:spcPts val="450"/>
              </a:spcBef>
              <a:tabLst>
                <a:tab pos="327025" algn="l"/>
                <a:tab pos="431800" algn="l"/>
                <a:tab pos="881063" algn="l"/>
                <a:tab pos="1330325" algn="l"/>
                <a:tab pos="1779588" algn="l"/>
                <a:tab pos="2228850" algn="l"/>
                <a:tab pos="2678113" algn="l"/>
                <a:tab pos="3127375" algn="l"/>
                <a:tab pos="3576638" algn="l"/>
                <a:tab pos="4025900" algn="l"/>
                <a:tab pos="4475163" algn="l"/>
                <a:tab pos="4924425" algn="l"/>
                <a:tab pos="5373688" algn="l"/>
                <a:tab pos="5822950" algn="l"/>
                <a:tab pos="6272213" algn="l"/>
                <a:tab pos="6721475" algn="l"/>
                <a:tab pos="7170738" algn="l"/>
                <a:tab pos="7620000" algn="l"/>
                <a:tab pos="8069263" algn="l"/>
                <a:tab pos="8518525" algn="l"/>
                <a:tab pos="8967788" algn="l"/>
              </a:tabLst>
              <a:defRPr/>
            </a:pPr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  <a:p>
            <a:pPr marL="327025" indent="-327025" eaLnBrk="1" hangingPunct="1">
              <a:lnSpc>
                <a:spcPct val="90000"/>
              </a:lnSpc>
              <a:spcBef>
                <a:spcPts val="450"/>
              </a:spcBef>
              <a:tabLst>
                <a:tab pos="327025" algn="l"/>
                <a:tab pos="431800" algn="l"/>
                <a:tab pos="881063" algn="l"/>
                <a:tab pos="1330325" algn="l"/>
                <a:tab pos="1779588" algn="l"/>
                <a:tab pos="2228850" algn="l"/>
                <a:tab pos="2678113" algn="l"/>
                <a:tab pos="3127375" algn="l"/>
                <a:tab pos="3576638" algn="l"/>
                <a:tab pos="4025900" algn="l"/>
                <a:tab pos="4475163" algn="l"/>
                <a:tab pos="4924425" algn="l"/>
                <a:tab pos="5373688" algn="l"/>
                <a:tab pos="5822950" algn="l"/>
                <a:tab pos="6272213" algn="l"/>
                <a:tab pos="6721475" algn="l"/>
                <a:tab pos="7170738" algn="l"/>
                <a:tab pos="7620000" algn="l"/>
                <a:tab pos="8069263" algn="l"/>
                <a:tab pos="8518525" algn="l"/>
                <a:tab pos="8967788" algn="l"/>
              </a:tabLst>
              <a:defRPr/>
            </a:pPr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  <a:p>
            <a:pPr marL="327025" indent="-327025" eaLnBrk="1" hangingPunct="1">
              <a:lnSpc>
                <a:spcPct val="90000"/>
              </a:lnSpc>
              <a:spcBef>
                <a:spcPts val="400"/>
              </a:spcBef>
              <a:tabLst>
                <a:tab pos="327025" algn="l"/>
                <a:tab pos="431800" algn="l"/>
                <a:tab pos="881063" algn="l"/>
                <a:tab pos="1330325" algn="l"/>
                <a:tab pos="1779588" algn="l"/>
                <a:tab pos="2228850" algn="l"/>
                <a:tab pos="2678113" algn="l"/>
                <a:tab pos="3127375" algn="l"/>
                <a:tab pos="3576638" algn="l"/>
                <a:tab pos="4025900" algn="l"/>
                <a:tab pos="4475163" algn="l"/>
                <a:tab pos="4924425" algn="l"/>
                <a:tab pos="5373688" algn="l"/>
                <a:tab pos="5822950" algn="l"/>
                <a:tab pos="6272213" algn="l"/>
                <a:tab pos="6721475" algn="l"/>
                <a:tab pos="7170738" algn="l"/>
                <a:tab pos="7620000" algn="l"/>
                <a:tab pos="8069263" algn="l"/>
                <a:tab pos="8518525" algn="l"/>
                <a:tab pos="8967788" algn="l"/>
              </a:tabLst>
              <a:defRPr/>
            </a:pPr>
            <a:endParaRPr lang="ru-RU" sz="1600" dirty="0">
              <a:solidFill>
                <a:srgbClr val="000000"/>
              </a:solidFill>
              <a:latin typeface="Times New Roman" pitchFamily="18" charset="0"/>
            </a:endParaRPr>
          </a:p>
          <a:p>
            <a:pPr marL="327025" indent="-327025" eaLnBrk="1" hangingPunct="1">
              <a:lnSpc>
                <a:spcPct val="90000"/>
              </a:lnSpc>
              <a:spcBef>
                <a:spcPts val="400"/>
              </a:spcBef>
              <a:tabLst>
                <a:tab pos="327025" algn="l"/>
                <a:tab pos="431800" algn="l"/>
                <a:tab pos="881063" algn="l"/>
                <a:tab pos="1330325" algn="l"/>
                <a:tab pos="1779588" algn="l"/>
                <a:tab pos="2228850" algn="l"/>
                <a:tab pos="2678113" algn="l"/>
                <a:tab pos="3127375" algn="l"/>
                <a:tab pos="3576638" algn="l"/>
                <a:tab pos="4025900" algn="l"/>
                <a:tab pos="4475163" algn="l"/>
                <a:tab pos="4924425" algn="l"/>
                <a:tab pos="5373688" algn="l"/>
                <a:tab pos="5822950" algn="l"/>
                <a:tab pos="6272213" algn="l"/>
                <a:tab pos="6721475" algn="l"/>
                <a:tab pos="7170738" algn="l"/>
                <a:tab pos="7620000" algn="l"/>
                <a:tab pos="8069263" algn="l"/>
                <a:tab pos="8518525" algn="l"/>
                <a:tab pos="8967788" algn="l"/>
              </a:tabLst>
              <a:defRPr/>
            </a:pPr>
            <a:endParaRPr lang="ru-RU" sz="16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52400" y="0"/>
            <a:ext cx="8686800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3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Формы взаимодействия семьи и школы </a:t>
            </a:r>
            <a:br>
              <a:rPr lang="ru-RU" sz="3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изучения курса ОРКСЭ</a:t>
            </a:r>
            <a:r>
              <a:rPr lang="ru-RU" sz="3400" b="1" dirty="0">
                <a:solidFill>
                  <a:srgbClr val="F57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457200" y="188913"/>
            <a:ext cx="8226425" cy="725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1" hangingPunct="1">
              <a:lnSpc>
                <a:spcPct val="97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25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Примеры «семейных» домашних заданий по курсу </a:t>
            </a: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228600" y="762000"/>
            <a:ext cx="8763000" cy="594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8080" rIns="0" bIns="0"/>
          <a:lstStyle/>
          <a:p>
            <a:pPr marL="342900" indent="-338138" eaLnBrk="1" hangingPunct="1">
              <a:lnSpc>
                <a:spcPct val="93000"/>
              </a:lnSpc>
              <a:spcAft>
                <a:spcPts val="1425"/>
              </a:spcAft>
              <a:buFont typeface="Wingdings" pitchFamily="2" charset="2"/>
              <a:buChar char="Ø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i="1" dirty="0">
                <a:solidFill>
                  <a:srgbClr val="002060"/>
                </a:solidFill>
                <a:latin typeface="Times New Roman" pitchFamily="18" charset="0"/>
              </a:rPr>
              <a:t>Обсуждение вопросов</a:t>
            </a:r>
          </a:p>
          <a:p>
            <a:pPr marL="342900" indent="-338138" eaLnBrk="1" hangingPunct="1">
              <a:lnSpc>
                <a:spcPct val="93000"/>
              </a:lnSpc>
              <a:spcAft>
                <a:spcPts val="1425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dirty="0">
                <a:solidFill>
                  <a:srgbClr val="000000"/>
                </a:solidFill>
                <a:latin typeface="Times New Roman" pitchFamily="18" charset="0"/>
              </a:rPr>
              <a:t>Каковы духовные, нравственные ценности нашей семьи?</a:t>
            </a:r>
          </a:p>
          <a:p>
            <a:pPr marL="342900" indent="-338138" eaLnBrk="1" hangingPunct="1">
              <a:lnSpc>
                <a:spcPct val="93000"/>
              </a:lnSpc>
              <a:spcAft>
                <a:spcPts val="1425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dirty="0">
                <a:solidFill>
                  <a:srgbClr val="000000"/>
                </a:solidFill>
                <a:latin typeface="Times New Roman" pitchFamily="18" charset="0"/>
              </a:rPr>
              <a:t>Какие друзья у вас были в детстве, как вы дружили?</a:t>
            </a:r>
          </a:p>
          <a:p>
            <a:pPr marL="342900" indent="-338138" eaLnBrk="1" hangingPunct="1">
              <a:lnSpc>
                <a:spcPct val="93000"/>
              </a:lnSpc>
              <a:spcAft>
                <a:spcPts val="1425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dirty="0">
                <a:solidFill>
                  <a:srgbClr val="000000"/>
                </a:solidFill>
                <a:latin typeface="Times New Roman" pitchFamily="18" charset="0"/>
              </a:rPr>
              <a:t> Какой человек для вас в жизни является примером? </a:t>
            </a:r>
          </a:p>
          <a:p>
            <a:pPr marL="342900" indent="-338138" eaLnBrk="1" hangingPunct="1">
              <a:lnSpc>
                <a:spcPct val="93000"/>
              </a:lnSpc>
              <a:spcAft>
                <a:spcPts val="1425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dirty="0">
                <a:solidFill>
                  <a:srgbClr val="000000"/>
                </a:solidFill>
                <a:latin typeface="Times New Roman" pitchFamily="18" charset="0"/>
              </a:rPr>
              <a:t>Приходилось ли вам оказываться в ситуации морального выбора? </a:t>
            </a:r>
          </a:p>
          <a:p>
            <a:pPr marL="342900" indent="-338138" eaLnBrk="1" hangingPunct="1">
              <a:lnSpc>
                <a:spcPct val="93000"/>
              </a:lnSpc>
              <a:spcAft>
                <a:spcPts val="1425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dirty="0">
                <a:solidFill>
                  <a:srgbClr val="000000"/>
                </a:solidFill>
                <a:latin typeface="Times New Roman" pitchFamily="18" charset="0"/>
              </a:rPr>
              <a:t>Быть справедливым трудно? </a:t>
            </a:r>
          </a:p>
          <a:p>
            <a:pPr marL="342900" indent="-338138" eaLnBrk="1" hangingPunct="1">
              <a:lnSpc>
                <a:spcPct val="93000"/>
              </a:lnSpc>
              <a:spcAft>
                <a:spcPts val="1425"/>
              </a:spcAft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sz="1050" dirty="0">
              <a:solidFill>
                <a:srgbClr val="000000"/>
              </a:solidFill>
              <a:latin typeface="Times New Roman" pitchFamily="18" charset="0"/>
            </a:endParaRPr>
          </a:p>
          <a:p>
            <a:pPr marL="342900" indent="-338138" eaLnBrk="1" hangingPunct="1">
              <a:lnSpc>
                <a:spcPct val="93000"/>
              </a:lnSpc>
              <a:spcAft>
                <a:spcPts val="1425"/>
              </a:spcAft>
              <a:buFont typeface="Wingdings" pitchFamily="2" charset="2"/>
              <a:buChar char="Ø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i="1" dirty="0">
                <a:solidFill>
                  <a:srgbClr val="002060"/>
                </a:solidFill>
                <a:latin typeface="Times New Roman" pitchFamily="18" charset="0"/>
              </a:rPr>
              <a:t>Подготовка фотографий, фотовыставки, альбома</a:t>
            </a:r>
          </a:p>
          <a:p>
            <a:pPr marL="342900" indent="-338138" eaLnBrk="1" hangingPunct="1">
              <a:lnSpc>
                <a:spcPct val="93000"/>
              </a:lnSpc>
              <a:spcAft>
                <a:spcPts val="1425"/>
              </a:spcAft>
              <a:buFont typeface="Wingdings" pitchFamily="2" charset="2"/>
              <a:buChar char="Ø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i="1" dirty="0">
                <a:solidFill>
                  <a:srgbClr val="002060"/>
                </a:solidFill>
                <a:latin typeface="Times New Roman" pitchFamily="18" charset="0"/>
              </a:rPr>
              <a:t> Обсуждение семейных правил, обязанностей, праздников. </a:t>
            </a:r>
          </a:p>
          <a:p>
            <a:pPr marL="342900" indent="-338138" eaLnBrk="1" hangingPunct="1">
              <a:lnSpc>
                <a:spcPct val="93000"/>
              </a:lnSpc>
              <a:spcAft>
                <a:spcPts val="1425"/>
              </a:spcAft>
              <a:buFont typeface="Wingdings" pitchFamily="2" charset="2"/>
              <a:buChar char="Ø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i="1" dirty="0">
                <a:solidFill>
                  <a:srgbClr val="002060"/>
                </a:solidFill>
                <a:latin typeface="Times New Roman" pitchFamily="18" charset="0"/>
              </a:rPr>
              <a:t>Высказать свое отношение к суждению о добре, зле, справедливости, совести, милосердии и т.д</a:t>
            </a:r>
            <a:r>
              <a:rPr lang="ru-RU" sz="2500" dirty="0">
                <a:solidFill>
                  <a:srgbClr val="002060"/>
                </a:solidFill>
                <a:latin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ru-RU" altLang="ru-RU" sz="34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Оценивание по курсу</a:t>
            </a:r>
          </a:p>
        </p:txBody>
      </p:sp>
      <p:sp>
        <p:nvSpPr>
          <p:cNvPr id="24579" name="Содержимое 3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6019800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altLang="ru-RU" sz="25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соответствии с п.10 ст.28 Закона "Об образовании в Российской Федерации осуществление текущего контроля успеваемости и промежуточной аттестации обучающихся, установление их форм, периодичности и порядка проведения  - это компетенция, права, обязанности и ответственность образовательной организации.</a:t>
            </a:r>
          </a:p>
          <a:p>
            <a:pPr algn="just">
              <a:buFont typeface="Wingdings" pitchFamily="2" charset="2"/>
              <a:buNone/>
            </a:pPr>
            <a:r>
              <a:rPr lang="ru-RU" altLang="ru-RU" sz="25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курсу ОРСКЭ рекомендуется </a:t>
            </a:r>
            <a:r>
              <a:rPr lang="ru-RU" altLang="ru-RU" sz="2500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безотметочное оценивание</a:t>
            </a:r>
            <a:r>
              <a:rPr lang="ru-RU" altLang="ru-RU" sz="25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формализованные требования по оценке успеваемости по результатам освоения курса не предусматриваются. Результаты подготовки и защиты творческих продуктов и проектов учитываются при формировании портфолио учеников (проекты, дипломы за конкурсы, сертификаты за достижения, , грамоты, благодарности и т.д.)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763000" cy="2209800"/>
          </a:xfrm>
        </p:spPr>
        <p:txBody>
          <a:bodyPr/>
          <a:lstStyle/>
          <a:p>
            <a:r>
              <a:rPr lang="ru-RU" altLang="ru-RU" sz="2500" b="1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Организация свободного добровольного информированного выбора родителями одного из модулей  курса ОРКСЭ для изучения их детьми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9144000" cy="4953000"/>
          </a:xfrm>
        </p:spPr>
        <p:txBody>
          <a:bodyPr/>
          <a:lstStyle/>
          <a:p>
            <a:pPr algn="just"/>
            <a:r>
              <a:rPr lang="ru-RU" altLang="ru-RU" sz="2300" smtClean="0">
                <a:solidFill>
                  <a:srgbClr val="002060"/>
                </a:solidFill>
              </a:rPr>
              <a:t>Общее родительское собрание третьеклассников: представление информации о целях и задачах курса,  знакомство с учителями по каждому модулю курса, представление учебников, содержания модулей</a:t>
            </a:r>
          </a:p>
          <a:p>
            <a:pPr algn="just"/>
            <a:r>
              <a:rPr lang="ru-RU" altLang="ru-RU" sz="2300" smtClean="0">
                <a:solidFill>
                  <a:srgbClr val="002060"/>
                </a:solidFill>
              </a:rPr>
              <a:t>Раздача форм заявлений</a:t>
            </a:r>
          </a:p>
          <a:p>
            <a:pPr algn="just"/>
            <a:r>
              <a:rPr lang="ru-RU" altLang="ru-RU" sz="2300" smtClean="0">
                <a:solidFill>
                  <a:srgbClr val="002060"/>
                </a:solidFill>
              </a:rPr>
              <a:t>Сбор заявлений, принятие решения о формировании групп по модулям</a:t>
            </a:r>
          </a:p>
          <a:p>
            <a:pPr algn="just"/>
            <a:r>
              <a:rPr lang="ru-RU" altLang="ru-RU" sz="2300" smtClean="0">
                <a:solidFill>
                  <a:srgbClr val="002060"/>
                </a:solidFill>
              </a:rPr>
              <a:t>Заказ недостающих учебников</a:t>
            </a:r>
          </a:p>
          <a:p>
            <a:pPr algn="just"/>
            <a:r>
              <a:rPr lang="ru-RU" altLang="ru-RU" sz="2300" smtClean="0">
                <a:solidFill>
                  <a:srgbClr val="002060"/>
                </a:solidFill>
              </a:rPr>
              <a:t>Приглашение родителей третьих классов (по желанию) на открытые занятия в четвертых классах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457200" y="357188"/>
            <a:ext cx="8229600" cy="623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3400" b="1" dirty="0">
                <a:solidFill>
                  <a:srgbClr val="CC0000"/>
                </a:solidFill>
                <a:latin typeface="+mn-lt"/>
              </a:rPr>
              <a:t>Брошюра для родителей (2010 г.)</a:t>
            </a:r>
            <a:endParaRPr lang="ru-RU" sz="3400" b="1" dirty="0">
              <a:solidFill>
                <a:srgbClr val="F57900"/>
              </a:solidFill>
              <a:latin typeface="+mn-lt"/>
            </a:endParaRPr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179388" y="993775"/>
            <a:ext cx="8785225" cy="548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dirty="0">
                <a:solidFill>
                  <a:srgbClr val="002060"/>
                </a:solidFill>
                <a:latin typeface="+mn-lt"/>
              </a:rPr>
              <a:t>Содержание </a:t>
            </a:r>
          </a:p>
          <a:p>
            <a:pPr algn="just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dirty="0">
                <a:solidFill>
                  <a:srgbClr val="002060"/>
                </a:solidFill>
                <a:latin typeface="+mn-lt"/>
              </a:rPr>
              <a:t>Глава 1.</a:t>
            </a:r>
            <a:r>
              <a:rPr lang="ru-RU" sz="2500" dirty="0">
                <a:solidFill>
                  <a:srgbClr val="002060"/>
                </a:solidFill>
                <a:latin typeface="+mn-lt"/>
              </a:rPr>
              <a:t> Мифы, которые сопровождают подготовку федерального эксперимента.</a:t>
            </a:r>
          </a:p>
          <a:p>
            <a:pPr algn="just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dirty="0">
                <a:solidFill>
                  <a:srgbClr val="002060"/>
                </a:solidFill>
                <a:latin typeface="+mn-lt"/>
              </a:rPr>
              <a:t>Глава 2.</a:t>
            </a:r>
            <a:r>
              <a:rPr lang="ru-RU" sz="2500" dirty="0">
                <a:solidFill>
                  <a:srgbClr val="002060"/>
                </a:solidFill>
                <a:latin typeface="+mn-lt"/>
              </a:rPr>
              <a:t> Ваш ребенок – младший подросток. С какими трудностями он столкнется при переходе из младшей школы в основную?</a:t>
            </a:r>
          </a:p>
          <a:p>
            <a:pPr algn="just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dirty="0">
                <a:solidFill>
                  <a:srgbClr val="002060"/>
                </a:solidFill>
                <a:latin typeface="+mn-lt"/>
              </a:rPr>
              <a:t>Глава 3.</a:t>
            </a:r>
            <a:r>
              <a:rPr lang="ru-RU" sz="2500" dirty="0">
                <a:solidFill>
                  <a:srgbClr val="002060"/>
                </a:solidFill>
                <a:latin typeface="+mn-lt"/>
              </a:rPr>
              <a:t> Зачем в школе вводится предмет «Основы религиозных культур и светской этики»?</a:t>
            </a:r>
          </a:p>
          <a:p>
            <a:pPr algn="just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dirty="0">
                <a:solidFill>
                  <a:srgbClr val="002060"/>
                </a:solidFill>
                <a:latin typeface="+mn-lt"/>
              </a:rPr>
              <a:t>Глава 4.</a:t>
            </a:r>
            <a:r>
              <a:rPr lang="ru-RU" sz="2500" dirty="0">
                <a:solidFill>
                  <a:srgbClr val="002060"/>
                </a:solidFill>
                <a:latin typeface="+mn-lt"/>
              </a:rPr>
              <a:t> Как будет организовано преподавание нового предмета и взаимодействие школы с семьей?</a:t>
            </a:r>
          </a:p>
          <a:p>
            <a:pPr algn="just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dirty="0">
                <a:solidFill>
                  <a:srgbClr val="002060"/>
                </a:solidFill>
                <a:latin typeface="+mn-lt"/>
              </a:rPr>
              <a:t>Глава 5.</a:t>
            </a:r>
            <a:r>
              <a:rPr lang="ru-RU" sz="2500" dirty="0">
                <a:solidFill>
                  <a:srgbClr val="002060"/>
                </a:solidFill>
                <a:latin typeface="+mn-lt"/>
              </a:rPr>
              <a:t> Что будут изучать Ваши дети?</a:t>
            </a:r>
          </a:p>
          <a:p>
            <a:pPr algn="just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500" b="1" dirty="0">
                <a:solidFill>
                  <a:srgbClr val="002060"/>
                </a:solidFill>
                <a:latin typeface="+mn-lt"/>
              </a:rPr>
              <a:t>Глава 6.</a:t>
            </a:r>
            <a:r>
              <a:rPr lang="ru-RU" sz="2500" dirty="0">
                <a:solidFill>
                  <a:srgbClr val="002060"/>
                </a:solidFill>
                <a:latin typeface="+mn-lt"/>
              </a:rPr>
              <a:t> Практические советы о том, как Вы можете помочь своему ребенку в изучении предмета «Основы религиозных культур и светской этики»?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</TotalTime>
  <Words>1705</Words>
  <Application>Microsoft Office PowerPoint</Application>
  <PresentationFormat>Экран (4:3)</PresentationFormat>
  <Paragraphs>134</Paragraphs>
  <Slides>19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Times New Roman</vt:lpstr>
      <vt:lpstr>Wingdings</vt:lpstr>
      <vt:lpstr>DejaVu Sans</vt:lpstr>
      <vt:lpstr>msmincho</vt:lpstr>
      <vt:lpstr>Оформление по умолчанию</vt:lpstr>
      <vt:lpstr>  комплексный учебный курс «Основы религиозных культур и светской этики </vt:lpstr>
      <vt:lpstr>Слайд 2</vt:lpstr>
      <vt:lpstr>Цели курса «Основы религиозных культур и светской этики»</vt:lpstr>
      <vt:lpstr>Учебный курс ОРКСЭ единая комплексная учебно-воспитательная система</vt:lpstr>
      <vt:lpstr>Культуроведческое содержание курса «Основы религиозных культур и светской этики»</vt:lpstr>
      <vt:lpstr>Учебный модуль «Основы иудейской культуры»</vt:lpstr>
      <vt:lpstr>Учебный модуль «Основы буддийской культуры»</vt:lpstr>
      <vt:lpstr>Учебный модуль «Основы православной культуры»</vt:lpstr>
      <vt:lpstr>Учебный модуль «Основы исламской культуры»</vt:lpstr>
      <vt:lpstr>Учебный модуль «Основы мировых религиозных культур»</vt:lpstr>
      <vt:lpstr>Учебный модуль «Основы светской этики»</vt:lpstr>
      <vt:lpstr>Слайд 12</vt:lpstr>
      <vt:lpstr>Слайд 13</vt:lpstr>
      <vt:lpstr>Уникальность курса – возможности взаимодействие ребенка, родителей и учителя, школы по жизненно важным вопросам:</vt:lpstr>
      <vt:lpstr>Слайд 15</vt:lpstr>
      <vt:lpstr>Слайд 16</vt:lpstr>
      <vt:lpstr>Оценивание по курсу</vt:lpstr>
      <vt:lpstr>Организация свободного добровольного информированного выбора родителями одного из модулей  курса ОРКСЭ для изучения их детьми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rasen999</dc:creator>
  <cp:lastModifiedBy>rasen999</cp:lastModifiedBy>
  <cp:revision>57</cp:revision>
  <cp:lastPrinted>1601-01-01T00:00:00Z</cp:lastPrinted>
  <dcterms:created xsi:type="dcterms:W3CDTF">1601-01-01T00:00:00Z</dcterms:created>
  <dcterms:modified xsi:type="dcterms:W3CDTF">2018-01-30T02:40:23Z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