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81" r:id="rId4"/>
    <p:sldId id="260" r:id="rId5"/>
    <p:sldId id="261" r:id="rId6"/>
    <p:sldId id="262" r:id="rId7"/>
    <p:sldId id="263" r:id="rId8"/>
    <p:sldId id="268" r:id="rId9"/>
    <p:sldId id="264" r:id="rId10"/>
    <p:sldId id="269" r:id="rId11"/>
    <p:sldId id="266" r:id="rId12"/>
    <p:sldId id="265" r:id="rId13"/>
    <p:sldId id="284" r:id="rId14"/>
    <p:sldId id="285" r:id="rId15"/>
    <p:sldId id="271" r:id="rId16"/>
    <p:sldId id="290" r:id="rId17"/>
    <p:sldId id="270" r:id="rId18"/>
    <p:sldId id="292" r:id="rId19"/>
    <p:sldId id="272" r:id="rId20"/>
    <p:sldId id="267" r:id="rId21"/>
    <p:sldId id="280" r:id="rId22"/>
    <p:sldId id="282" r:id="rId23"/>
    <p:sldId id="294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  <a:srgbClr val="99CC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autoTitleDeleted val="1"/>
    <c:plotArea>
      <c:layout/>
      <c:lineChart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2017 (65 и выше)</c:v>
                </c:pt>
              </c:strCache>
            </c:strRef>
          </c:tx>
          <c:cat>
            <c:strRef>
              <c:f>Лист1!$A$2:$A$11</c:f>
              <c:strCache>
                <c:ptCount val="10"/>
                <c:pt idx="0">
                  <c:v>Матем (п)</c:v>
                </c:pt>
                <c:pt idx="1">
                  <c:v>Обществ</c:v>
                </c:pt>
                <c:pt idx="2">
                  <c:v>Физ</c:v>
                </c:pt>
                <c:pt idx="3">
                  <c:v>Ист</c:v>
                </c:pt>
                <c:pt idx="4">
                  <c:v>Био</c:v>
                </c:pt>
                <c:pt idx="5">
                  <c:v>ИКТ</c:v>
                </c:pt>
                <c:pt idx="6">
                  <c:v>Хим</c:v>
                </c:pt>
                <c:pt idx="7">
                  <c:v>Лит</c:v>
                </c:pt>
                <c:pt idx="8">
                  <c:v>Анг</c:v>
                </c:pt>
                <c:pt idx="9">
                  <c:v>Геог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13</c:v>
                </c:pt>
                <c:pt idx="1">
                  <c:v>32</c:v>
                </c:pt>
                <c:pt idx="2">
                  <c:v>11</c:v>
                </c:pt>
                <c:pt idx="3">
                  <c:v>29</c:v>
                </c:pt>
                <c:pt idx="4">
                  <c:v>19</c:v>
                </c:pt>
                <c:pt idx="5">
                  <c:v>30</c:v>
                </c:pt>
                <c:pt idx="6">
                  <c:v>53</c:v>
                </c:pt>
                <c:pt idx="7">
                  <c:v>29</c:v>
                </c:pt>
                <c:pt idx="8">
                  <c:v>47</c:v>
                </c:pt>
                <c:pt idx="9">
                  <c:v>33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2016 (65 и выше)</c:v>
                </c:pt>
              </c:strCache>
            </c:strRef>
          </c:tx>
          <c:cat>
            <c:strRef>
              <c:f>Лист1!$A$2:$A$11</c:f>
              <c:strCache>
                <c:ptCount val="10"/>
                <c:pt idx="0">
                  <c:v>Матем (п)</c:v>
                </c:pt>
                <c:pt idx="1">
                  <c:v>Обществ</c:v>
                </c:pt>
                <c:pt idx="2">
                  <c:v>Физ</c:v>
                </c:pt>
                <c:pt idx="3">
                  <c:v>Ист</c:v>
                </c:pt>
                <c:pt idx="4">
                  <c:v>Био</c:v>
                </c:pt>
                <c:pt idx="5">
                  <c:v>ИКТ</c:v>
                </c:pt>
                <c:pt idx="6">
                  <c:v>Хим</c:v>
                </c:pt>
                <c:pt idx="7">
                  <c:v>Лит</c:v>
                </c:pt>
                <c:pt idx="8">
                  <c:v>Анг</c:v>
                </c:pt>
                <c:pt idx="9">
                  <c:v>Геог</c:v>
                </c:pt>
              </c:strCache>
            </c:strRef>
          </c:cat>
          <c:val>
            <c:numRef>
              <c:f>Лист1!$C$2:$C$11</c:f>
              <c:numCache>
                <c:formatCode>General</c:formatCode>
                <c:ptCount val="10"/>
                <c:pt idx="0">
                  <c:v>9.3000000000000007</c:v>
                </c:pt>
                <c:pt idx="1">
                  <c:v>29</c:v>
                </c:pt>
                <c:pt idx="2">
                  <c:v>16</c:v>
                </c:pt>
                <c:pt idx="3">
                  <c:v>26</c:v>
                </c:pt>
                <c:pt idx="4">
                  <c:v>21</c:v>
                </c:pt>
                <c:pt idx="5">
                  <c:v>29</c:v>
                </c:pt>
                <c:pt idx="6">
                  <c:v>55</c:v>
                </c:pt>
                <c:pt idx="7">
                  <c:v>37</c:v>
                </c:pt>
                <c:pt idx="8">
                  <c:v>49</c:v>
                </c:pt>
                <c:pt idx="9">
                  <c:v>26</c:v>
                </c:pt>
              </c:numCache>
            </c:numRef>
          </c:val>
        </c:ser>
        <c:dLbls>
          <c:showVal val="1"/>
        </c:dLbls>
        <c:marker val="1"/>
        <c:axId val="142299904"/>
        <c:axId val="142301440"/>
      </c:lineChart>
      <c:catAx>
        <c:axId val="142299904"/>
        <c:scaling>
          <c:orientation val="minMax"/>
        </c:scaling>
        <c:axPos val="b"/>
        <c:numFmt formatCode="General" sourceLinked="1"/>
        <c:tickLblPos val="nextTo"/>
        <c:crossAx val="142301440"/>
        <c:crosses val="autoZero"/>
        <c:auto val="1"/>
        <c:lblAlgn val="ctr"/>
        <c:lblOffset val="100"/>
      </c:catAx>
      <c:valAx>
        <c:axId val="142301440"/>
        <c:scaling>
          <c:orientation val="minMax"/>
          <c:min val="0"/>
        </c:scaling>
        <c:axPos val="l"/>
        <c:majorGridlines/>
        <c:numFmt formatCode="General" sourceLinked="1"/>
        <c:tickLblPos val="nextTo"/>
        <c:crossAx val="142299904"/>
        <c:crosses val="autoZero"/>
        <c:crossBetween val="between"/>
      </c:valAx>
    </c:plotArea>
    <c:legend>
      <c:legendPos val="b"/>
      <c:layout/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plotArea>
      <c:layout/>
      <c:lineChart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2017 (ниже min)</c:v>
                </c:pt>
              </c:strCache>
            </c:strRef>
          </c:tx>
          <c:cat>
            <c:strRef>
              <c:f>Лист1!$A$2:$A$6</c:f>
              <c:strCache>
                <c:ptCount val="5"/>
                <c:pt idx="0">
                  <c:v>Матем (п)</c:v>
                </c:pt>
                <c:pt idx="1">
                  <c:v>Обществ</c:v>
                </c:pt>
                <c:pt idx="2">
                  <c:v>Физ</c:v>
                </c:pt>
                <c:pt idx="3">
                  <c:v>Био</c:v>
                </c:pt>
                <c:pt idx="4">
                  <c:v>Хим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20.3</c:v>
                </c:pt>
                <c:pt idx="1">
                  <c:v>8.9</c:v>
                </c:pt>
                <c:pt idx="2">
                  <c:v>0</c:v>
                </c:pt>
                <c:pt idx="3">
                  <c:v>24</c:v>
                </c:pt>
                <c:pt idx="4">
                  <c:v>3.1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2016  (ниже min)</c:v>
                </c:pt>
              </c:strCache>
            </c:strRef>
          </c:tx>
          <c:cat>
            <c:strRef>
              <c:f>Лист1!$A$2:$A$6</c:f>
              <c:strCache>
                <c:ptCount val="5"/>
                <c:pt idx="0">
                  <c:v>Матем (п)</c:v>
                </c:pt>
                <c:pt idx="1">
                  <c:v>Обществ</c:v>
                </c:pt>
                <c:pt idx="2">
                  <c:v>Физ</c:v>
                </c:pt>
                <c:pt idx="3">
                  <c:v>Био</c:v>
                </c:pt>
                <c:pt idx="4">
                  <c:v>Хим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18.05</c:v>
                </c:pt>
                <c:pt idx="1">
                  <c:v>16.600000000000001</c:v>
                </c:pt>
                <c:pt idx="2">
                  <c:v>8.9</c:v>
                </c:pt>
                <c:pt idx="3">
                  <c:v>12.6</c:v>
                </c:pt>
                <c:pt idx="4">
                  <c:v>11.3</c:v>
                </c:pt>
              </c:numCache>
            </c:numRef>
          </c:val>
        </c:ser>
        <c:dLbls>
          <c:showVal val="1"/>
        </c:dLbls>
        <c:marker val="1"/>
        <c:axId val="142294016"/>
        <c:axId val="142308096"/>
      </c:lineChart>
      <c:catAx>
        <c:axId val="142294016"/>
        <c:scaling>
          <c:orientation val="minMax"/>
        </c:scaling>
        <c:axPos val="b"/>
        <c:numFmt formatCode="General" sourceLinked="1"/>
        <c:tickLblPos val="nextTo"/>
        <c:crossAx val="142308096"/>
        <c:crosses val="autoZero"/>
        <c:auto val="1"/>
        <c:lblAlgn val="ctr"/>
        <c:lblOffset val="100"/>
      </c:catAx>
      <c:valAx>
        <c:axId val="142308096"/>
        <c:scaling>
          <c:orientation val="minMax"/>
          <c:min val="0"/>
        </c:scaling>
        <c:axPos val="l"/>
        <c:majorGridlines/>
        <c:numFmt formatCode="General" sourceLinked="1"/>
        <c:tickLblPos val="nextTo"/>
        <c:crossAx val="142294016"/>
        <c:crosses val="autoZero"/>
        <c:crossBetween val="between"/>
      </c:valAx>
    </c:plotArea>
    <c:legend>
      <c:legendPos val="b"/>
      <c:layout/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</c:title>
    <c:view3D>
      <c:perspective val="30"/>
    </c:view3D>
    <c:plotArea>
      <c:layout/>
      <c:bar3D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S-я оценка</c:v>
                </c:pt>
              </c:strCache>
            </c:strRef>
          </c:tx>
          <c:cat>
            <c:strRef>
              <c:f>Лист1!$A$2:$A$8</c:f>
              <c:strCache>
                <c:ptCount val="7"/>
                <c:pt idx="0">
                  <c:v>Ресурсы интернет</c:v>
                </c:pt>
                <c:pt idx="1">
                  <c:v>Интерактивная доска</c:v>
                </c:pt>
                <c:pt idx="2">
                  <c:v>Электронная почта</c:v>
                </c:pt>
                <c:pt idx="3">
                  <c:v>I-Т технологии</c:v>
                </c:pt>
                <c:pt idx="4">
                  <c:v>Полевые практики</c:v>
                </c:pt>
                <c:pt idx="5">
                  <c:v>Внеаудиторные занятия</c:v>
                </c:pt>
                <c:pt idx="6">
                  <c:v>Проектная, ИД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65</c:v>
                </c:pt>
                <c:pt idx="1">
                  <c:v>45</c:v>
                </c:pt>
                <c:pt idx="2">
                  <c:v>90</c:v>
                </c:pt>
                <c:pt idx="3">
                  <c:v>30</c:v>
                </c:pt>
                <c:pt idx="4">
                  <c:v>30</c:v>
                </c:pt>
                <c:pt idx="5">
                  <c:v>30</c:v>
                </c:pt>
                <c:pt idx="6">
                  <c:v>65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cat>
            <c:strRef>
              <c:f>Лист1!$A$2:$A$8</c:f>
              <c:strCache>
                <c:ptCount val="7"/>
                <c:pt idx="0">
                  <c:v>Ресурсы интернет</c:v>
                </c:pt>
                <c:pt idx="1">
                  <c:v>Интерактивная доска</c:v>
                </c:pt>
                <c:pt idx="2">
                  <c:v>Электронная почта</c:v>
                </c:pt>
                <c:pt idx="3">
                  <c:v>I-Т технологии</c:v>
                </c:pt>
                <c:pt idx="4">
                  <c:v>Полевые практики</c:v>
                </c:pt>
                <c:pt idx="5">
                  <c:v>Внеаудиторные занятия</c:v>
                </c:pt>
                <c:pt idx="6">
                  <c:v>Проектная, ИД</c:v>
                </c:pt>
              </c:strCache>
            </c:strRef>
          </c:cat>
          <c:val>
            <c:numRef>
              <c:f>Лист1!$C$2:$C$8</c:f>
            </c:numRef>
          </c:val>
          <c:shape val="box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cat>
            <c:strRef>
              <c:f>Лист1!$A$2:$A$8</c:f>
              <c:strCache>
                <c:ptCount val="7"/>
                <c:pt idx="0">
                  <c:v>Ресурсы интернет</c:v>
                </c:pt>
                <c:pt idx="1">
                  <c:v>Интерактивная доска</c:v>
                </c:pt>
                <c:pt idx="2">
                  <c:v>Электронная почта</c:v>
                </c:pt>
                <c:pt idx="3">
                  <c:v>I-Т технологии</c:v>
                </c:pt>
                <c:pt idx="4">
                  <c:v>Полевые практики</c:v>
                </c:pt>
                <c:pt idx="5">
                  <c:v>Внеаудиторные занятия</c:v>
                </c:pt>
                <c:pt idx="6">
                  <c:v>Проектная, ИД</c:v>
                </c:pt>
              </c:strCache>
            </c:strRef>
          </c:cat>
          <c:val>
            <c:numRef>
              <c:f>Лист1!$D$2:$D$8</c:f>
            </c:numRef>
          </c:val>
          <c:shape val="box"/>
        </c:ser>
        <c:shape val="cylinder"/>
        <c:axId val="142678656"/>
        <c:axId val="142688640"/>
        <c:axId val="0"/>
      </c:bar3DChart>
      <c:catAx>
        <c:axId val="142678656"/>
        <c:scaling>
          <c:orientation val="minMax"/>
        </c:scaling>
        <c:axPos val="l"/>
        <c:tickLblPos val="nextTo"/>
        <c:crossAx val="142688640"/>
        <c:crosses val="autoZero"/>
        <c:auto val="1"/>
        <c:lblAlgn val="ctr"/>
        <c:lblOffset val="100"/>
      </c:catAx>
      <c:valAx>
        <c:axId val="142688640"/>
        <c:scaling>
          <c:orientation val="minMax"/>
        </c:scaling>
        <c:axPos val="b"/>
        <c:majorGridlines/>
        <c:numFmt formatCode="General" sourceLinked="1"/>
        <c:tickLblPos val="nextTo"/>
        <c:crossAx val="142678656"/>
        <c:crosses val="autoZero"/>
        <c:crossBetween val="between"/>
      </c:valAx>
    </c:plotArea>
    <c:legend>
      <c:legendPos val="r"/>
      <c:layout/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F93F59-A380-404C-8B70-F5BA4AA5F82A}" type="datetimeFigureOut">
              <a:rPr lang="ru-RU" smtClean="0"/>
              <a:pPr/>
              <a:t>27.08.2017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3572D2-5C44-4727-B13A-40A014B848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136145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3572D2-5C44-4727-B13A-40A014B84807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98445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5F896-FB99-42F4-B5E8-63067300574A}" type="datetimeFigureOut">
              <a:rPr lang="en-US" smtClean="0"/>
              <a:pPr/>
              <a:t>8/27/2017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1645-146B-4DBE-87E4-1791E4152F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63388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5F896-FB99-42F4-B5E8-63067300574A}" type="datetimeFigureOut">
              <a:rPr lang="en-US" smtClean="0"/>
              <a:pPr/>
              <a:t>8/27/2017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1645-146B-4DBE-87E4-1791E4152F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5935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5F896-FB99-42F4-B5E8-63067300574A}" type="datetimeFigureOut">
              <a:rPr lang="en-US" smtClean="0"/>
              <a:pPr/>
              <a:t>8/27/2017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1645-146B-4DBE-87E4-1791E4152F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98404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5F896-FB99-42F4-B5E8-63067300574A}" type="datetimeFigureOut">
              <a:rPr lang="en-US" smtClean="0"/>
              <a:pPr/>
              <a:t>8/27/2017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1645-146B-4DBE-87E4-1791E4152F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98475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5F896-FB99-42F4-B5E8-63067300574A}" type="datetimeFigureOut">
              <a:rPr lang="en-US" smtClean="0"/>
              <a:pPr/>
              <a:t>8/27/2017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1645-146B-4DBE-87E4-1791E4152F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9993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5F896-FB99-42F4-B5E8-63067300574A}" type="datetimeFigureOut">
              <a:rPr lang="en-US" smtClean="0"/>
              <a:pPr/>
              <a:t>8/27/2017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1645-146B-4DBE-87E4-1791E4152F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2273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5F896-FB99-42F4-B5E8-63067300574A}" type="datetimeFigureOut">
              <a:rPr lang="en-US" smtClean="0"/>
              <a:pPr/>
              <a:t>8/27/2017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1645-146B-4DBE-87E4-1791E4152F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80216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5F896-FB99-42F4-B5E8-63067300574A}" type="datetimeFigureOut">
              <a:rPr lang="en-US" smtClean="0"/>
              <a:pPr/>
              <a:t>8/27/2017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1645-146B-4DBE-87E4-1791E4152F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28549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5F896-FB99-42F4-B5E8-63067300574A}" type="datetimeFigureOut">
              <a:rPr lang="en-US" smtClean="0"/>
              <a:pPr/>
              <a:t>8/27/2017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1645-146B-4DBE-87E4-1791E4152F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31080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5F896-FB99-42F4-B5E8-63067300574A}" type="datetimeFigureOut">
              <a:rPr lang="en-US" smtClean="0"/>
              <a:pPr/>
              <a:t>8/27/2017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1645-146B-4DBE-87E4-1791E4152F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8834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5F896-FB99-42F4-B5E8-63067300574A}" type="datetimeFigureOut">
              <a:rPr lang="en-US" smtClean="0"/>
              <a:pPr/>
              <a:t>8/27/2017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1645-146B-4DBE-87E4-1791E4152F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0714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55F896-FB99-42F4-B5E8-63067300574A}" type="datetimeFigureOut">
              <a:rPr lang="en-US" smtClean="0"/>
              <a:pPr/>
              <a:t>8/27/2017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4B1645-146B-4DBE-87E4-1791E4152F9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26" name="Picture 2" descr="http://www.europe-smt.com/wp-content/uploads/2013/08/background_lines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0" y="838200"/>
            <a:ext cx="9144000" cy="60198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alpha val="0"/>
                </a:schemeClr>
              </a:gs>
              <a:gs pos="25000">
                <a:srgbClr val="EBEBEB"/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16312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29990" y="1295400"/>
            <a:ext cx="7928210" cy="440120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altLang="ko-KR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Лесосибирский формат </a:t>
            </a:r>
          </a:p>
          <a:p>
            <a:r>
              <a:rPr lang="ru-RU" altLang="ko-KR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достижения современного качества образования: интеграция возможностей и ресурсов, приоритеты развития</a:t>
            </a:r>
            <a:endParaRPr lang="en-US" sz="40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altLang="ko-KR" sz="20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ko-KR" sz="2000" b="1" dirty="0" smtClean="0"/>
              <a:t>Егорова Ольга Юрьевна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ko-KR" dirty="0" smtClean="0"/>
              <a:t>начальник управления образования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ko-KR" dirty="0" smtClean="0"/>
              <a:t>администрации города Лесосибирска</a:t>
            </a:r>
            <a:endParaRPr lang="en-US" altLang="ko-KR" dirty="0" smtClean="0"/>
          </a:p>
        </p:txBody>
      </p:sp>
      <p:pic>
        <p:nvPicPr>
          <p:cNvPr id="1028" name="Picture 4" descr="C:\Users\Ольга\Desktop\Без имени-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3819752"/>
            <a:ext cx="1981200" cy="212384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99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84239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Заголовок 7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Content Placeholder 6"/>
          <p:cNvSpPr>
            <a:spLocks noGrp="1"/>
          </p:cNvSpPr>
          <p:nvPr>
            <p:ph idx="10"/>
          </p:nvPr>
        </p:nvSpPr>
        <p:spPr>
          <a:xfrm>
            <a:off x="3810000" y="1828800"/>
            <a:ext cx="4887144" cy="4038600"/>
          </a:xfrm>
        </p:spPr>
        <p:txBody>
          <a:bodyPr/>
          <a:lstStyle/>
          <a:p>
            <a:pPr algn="just"/>
            <a:r>
              <a:rPr lang="ru-RU" altLang="ko-KR" sz="2000" i="1" dirty="0" smtClean="0">
                <a:solidFill>
                  <a:schemeClr val="tx1"/>
                </a:solidFill>
              </a:rPr>
              <a:t>«Для Красноярского края рост человеческого капитала должен быть самоцелью! Не просто подготовить кадры для своей растущей экономики. А сделать край привлекательным для жизни. Жизнь - это развитие человеческого капитала. </a:t>
            </a:r>
          </a:p>
          <a:p>
            <a:pPr algn="just"/>
            <a:r>
              <a:rPr lang="ru-RU" altLang="ko-KR" sz="2000" i="1" dirty="0" smtClean="0">
                <a:solidFill>
                  <a:schemeClr val="tx1"/>
                </a:solidFill>
              </a:rPr>
              <a:t>Главное, что требует человек, это реализовать себя, получить что-то новое. В первую очередь, это формирует сфера образования» </a:t>
            </a:r>
          </a:p>
          <a:p>
            <a:pPr algn="r"/>
            <a:endParaRPr lang="ru-RU" altLang="ko-KR" sz="2000" dirty="0" smtClean="0">
              <a:solidFill>
                <a:schemeClr val="tx1"/>
              </a:solidFill>
            </a:endParaRPr>
          </a:p>
          <a:p>
            <a:pPr algn="r"/>
            <a:r>
              <a:rPr lang="ru-RU" altLang="ko-KR" sz="2000" dirty="0" smtClean="0">
                <a:solidFill>
                  <a:schemeClr val="tx1"/>
                </a:solidFill>
              </a:rPr>
              <a:t>В.А. </a:t>
            </a:r>
            <a:r>
              <a:rPr lang="ru-RU" altLang="ko-KR" sz="2000" dirty="0" err="1" smtClean="0">
                <a:solidFill>
                  <a:schemeClr val="tx1"/>
                </a:solidFill>
              </a:rPr>
              <a:t>Толоконский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pic>
        <p:nvPicPr>
          <p:cNvPr id="4" name="Picture 2" descr="C:\Users\Ольга\Desktop\origi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554306"/>
            <a:ext cx="3071834" cy="4232148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0" y="6781800"/>
            <a:ext cx="9144000" cy="152400"/>
          </a:xfrm>
          <a:prstGeom prst="rect">
            <a:avLst/>
          </a:prstGeom>
          <a:solidFill>
            <a:srgbClr val="99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4" descr="C:\Users\Ольга\Desktop\Без имени-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09697" y="152400"/>
            <a:ext cx="781903" cy="838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87036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99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 rot="5400000">
            <a:off x="183336" y="3888573"/>
            <a:ext cx="5634054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3000364" y="4038600"/>
            <a:ext cx="614363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54" name="Picture 4" descr="C:\Users\Ольга\Desktop\Без имени-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09697" y="152400"/>
            <a:ext cx="781903" cy="838200"/>
          </a:xfrm>
          <a:prstGeom prst="rect">
            <a:avLst/>
          </a:prstGeom>
          <a:noFill/>
        </p:spPr>
      </p:pic>
      <p:sp>
        <p:nvSpPr>
          <p:cNvPr id="44" name="Title 3"/>
          <p:cNvSpPr>
            <a:spLocks noGrp="1"/>
          </p:cNvSpPr>
          <p:nvPr>
            <p:ph type="title"/>
          </p:nvPr>
        </p:nvSpPr>
        <p:spPr>
          <a:xfrm>
            <a:off x="0" y="2032"/>
            <a:ext cx="9144000" cy="1069514"/>
          </a:xfrm>
        </p:spPr>
        <p:txBody>
          <a:bodyPr/>
          <a:lstStyle/>
          <a:p>
            <a:r>
              <a:rPr lang="ru-RU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Всероссийские проверочные работы</a:t>
            </a:r>
            <a:endParaRPr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Дата 9"/>
          <p:cNvSpPr txBox="1">
            <a:spLocks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28.08.2017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Дата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Ольга\Desktop\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87036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/>
              <a:t>28.08.2017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99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5" descr="C:\Users\Ольга\Desktop\20130212-2153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1" y="1214422"/>
            <a:ext cx="2621419" cy="2928958"/>
          </a:xfrm>
          <a:prstGeom prst="rect">
            <a:avLst/>
          </a:prstGeom>
          <a:noFill/>
        </p:spPr>
      </p:pic>
      <p:sp>
        <p:nvSpPr>
          <p:cNvPr id="9" name="Content Placeholder 6"/>
          <p:cNvSpPr>
            <a:spLocks noGrp="1"/>
          </p:cNvSpPr>
          <p:nvPr>
            <p:ph idx="10"/>
          </p:nvPr>
        </p:nvSpPr>
        <p:spPr>
          <a:xfrm>
            <a:off x="3200400" y="1714488"/>
            <a:ext cx="5496744" cy="35719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ru-RU" altLang="ko-KR" sz="1800" dirty="0" smtClean="0">
                <a:solidFill>
                  <a:schemeClr val="tx1"/>
                </a:solidFill>
              </a:rPr>
              <a:t> Стратегия развития воспитания в Российской Федерации на период до 2025 года</a:t>
            </a:r>
          </a:p>
          <a:p>
            <a:pPr>
              <a:buFont typeface="Arial" pitchFamily="34" charset="0"/>
              <a:buChar char="•"/>
            </a:pPr>
            <a:endParaRPr lang="ru-RU" altLang="ko-KR" sz="1800" dirty="0" smtClean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altLang="ko-KR" sz="1800" dirty="0" smtClean="0">
                <a:solidFill>
                  <a:schemeClr val="tx1"/>
                </a:solidFill>
              </a:rPr>
              <a:t> Государственная программа «Патриотическое воспитание граждан РФ на 2016-2020 годы»</a:t>
            </a:r>
          </a:p>
          <a:p>
            <a:pPr>
              <a:buFont typeface="Arial" pitchFamily="34" charset="0"/>
              <a:buChar char="•"/>
            </a:pPr>
            <a:endParaRPr lang="ru-RU" altLang="ko-KR" sz="1800" dirty="0" smtClean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altLang="ko-KR" sz="1800" dirty="0" smtClean="0">
                <a:solidFill>
                  <a:schemeClr val="tx1"/>
                </a:solidFill>
              </a:rPr>
              <a:t> Национальная стратегия действий в интересах детей на 2012-2017 годы</a:t>
            </a:r>
            <a:endParaRPr lang="en-US" altLang="ko-KR" sz="1800" dirty="0" smtClean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endParaRPr lang="ru-RU" altLang="ko-KR" sz="1800" dirty="0" smtClean="0">
              <a:solidFill>
                <a:schemeClr val="tx1"/>
              </a:solidFill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1800" kern="150" dirty="0">
                <a:solidFill>
                  <a:schemeClr val="tx1"/>
                </a:solidFill>
                <a:latin typeface="Calibri" panose="020F0502020204030204" pitchFamily="34" charset="0"/>
                <a:ea typeface="Lucida Sans Unicode"/>
                <a:cs typeface="Calibri" panose="020F0502020204030204" pitchFamily="34" charset="0"/>
              </a:rPr>
              <a:t>Федеральные государственные образовательные стандарты общего </a:t>
            </a:r>
            <a:r>
              <a:rPr lang="ru-RU" sz="1800" kern="150" dirty="0" smtClean="0">
                <a:solidFill>
                  <a:schemeClr val="tx1"/>
                </a:solidFill>
                <a:latin typeface="Calibri" panose="020F0502020204030204" pitchFamily="34" charset="0"/>
                <a:ea typeface="Lucida Sans Unicode"/>
                <a:cs typeface="Calibri" panose="020F0502020204030204" pitchFamily="34" charset="0"/>
              </a:rPr>
              <a:t>образования</a:t>
            </a:r>
            <a:endParaRPr lang="en-US" sz="1800" kern="150" dirty="0" smtClean="0">
              <a:solidFill>
                <a:schemeClr val="tx1"/>
              </a:solidFill>
              <a:latin typeface="Calibri" panose="020F0502020204030204" pitchFamily="34" charset="0"/>
              <a:ea typeface="Lucida Sans Unicode"/>
              <a:cs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1800" kern="150" dirty="0" smtClean="0">
                <a:solidFill>
                  <a:schemeClr val="tx1"/>
                </a:solidFill>
                <a:latin typeface="Calibri" panose="020F0502020204030204" pitchFamily="34" charset="0"/>
                <a:ea typeface="Lucida Sans Unicode"/>
                <a:cs typeface="Calibri" panose="020F0502020204030204" pitchFamily="34" charset="0"/>
              </a:rPr>
              <a:t>Концепция развития дополнительного образования детей в Российской Федерации</a:t>
            </a:r>
            <a:endParaRPr lang="ru-RU" sz="1600" kern="150" dirty="0">
              <a:solidFill>
                <a:schemeClr val="tx1"/>
              </a:solidFill>
              <a:latin typeface="Calibri" panose="020F0502020204030204" pitchFamily="34" charset="0"/>
              <a:ea typeface="Lucida Sans Unicode"/>
              <a:cs typeface="Calibri" panose="020F0502020204030204" pitchFamily="34" charset="0"/>
            </a:endParaRPr>
          </a:p>
          <a:p>
            <a:pPr>
              <a:buFont typeface="Arial" pitchFamily="34" charset="0"/>
              <a:buChar char="•"/>
            </a:pPr>
            <a:endParaRPr lang="ko-KR" altLang="en-US" sz="1800" dirty="0">
              <a:solidFill>
                <a:schemeClr val="tx1"/>
              </a:solidFill>
            </a:endParaRPr>
          </a:p>
        </p:txBody>
      </p:sp>
      <p:sp>
        <p:nvSpPr>
          <p:cNvPr id="11" name="Content Placeholder 6"/>
          <p:cNvSpPr>
            <a:spLocks noGrp="1"/>
          </p:cNvSpPr>
          <p:nvPr>
            <p:ph idx="10"/>
          </p:nvPr>
        </p:nvSpPr>
        <p:spPr>
          <a:xfrm>
            <a:off x="309546" y="4148142"/>
            <a:ext cx="2357454" cy="2024058"/>
          </a:xfrm>
        </p:spPr>
        <p:txBody>
          <a:bodyPr/>
          <a:lstStyle/>
          <a:p>
            <a:r>
              <a:rPr lang="ru-RU" altLang="ko-KR" sz="1800" i="1" dirty="0" smtClean="0">
                <a:solidFill>
                  <a:schemeClr val="tx1"/>
                </a:solidFill>
              </a:rPr>
              <a:t>«Задача воспитания не менее значима, чем обучение, подготовка кадров для новой экономики»</a:t>
            </a:r>
            <a:endParaRPr lang="ru-RU" altLang="ko-KR" sz="1800" dirty="0" smtClean="0">
              <a:solidFill>
                <a:schemeClr val="tx1"/>
              </a:solidFill>
            </a:endParaRPr>
          </a:p>
          <a:p>
            <a:pPr algn="r"/>
            <a:r>
              <a:rPr lang="ru-RU" altLang="ko-KR" sz="1600" i="1" dirty="0" smtClean="0">
                <a:solidFill>
                  <a:schemeClr val="tx1"/>
                </a:solidFill>
              </a:rPr>
              <a:t>В.В. Путин</a:t>
            </a:r>
            <a:endParaRPr lang="ko-KR" altLang="en-US" sz="1600" i="1" dirty="0">
              <a:solidFill>
                <a:schemeClr val="tx1"/>
              </a:solidFill>
            </a:endParaRP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 rot="5400000">
            <a:off x="183336" y="3888573"/>
            <a:ext cx="5634054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8" name="Picture 4" descr="C:\Users\Ольга\Desktop\Без имени-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09697" y="152400"/>
            <a:ext cx="781903" cy="838200"/>
          </a:xfrm>
          <a:prstGeom prst="rect">
            <a:avLst/>
          </a:prstGeom>
          <a:noFill/>
        </p:spPr>
      </p:pic>
      <p:sp>
        <p:nvSpPr>
          <p:cNvPr id="29" name="Title 3"/>
          <p:cNvSpPr>
            <a:spLocks noGrp="1"/>
          </p:cNvSpPr>
          <p:nvPr>
            <p:ph type="title"/>
          </p:nvPr>
        </p:nvSpPr>
        <p:spPr>
          <a:xfrm>
            <a:off x="0" y="2032"/>
            <a:ext cx="9144000" cy="1069514"/>
          </a:xfrm>
        </p:spPr>
        <p:txBody>
          <a:bodyPr/>
          <a:lstStyle/>
          <a:p>
            <a:r>
              <a:rPr lang="ru-RU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Воспитание и дополнительное образование</a:t>
            </a:r>
            <a:endParaRPr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00400" y="556260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Этап предъявления результатов</a:t>
            </a:r>
            <a:endParaRPr lang="ru-RU" dirty="0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3000363" y="5410200"/>
            <a:ext cx="614363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7036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/>
              <a:t>28.08.2017</a:t>
            </a:r>
            <a:endParaRPr lang="ru-RU" dirty="0"/>
          </a:p>
        </p:txBody>
      </p:sp>
      <p:pic>
        <p:nvPicPr>
          <p:cNvPr id="14" name="Picture 4" descr="C:\Users\Ольга\Desktop\Без имени-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09697" y="152400"/>
            <a:ext cx="781903" cy="8382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99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Content Placeholder 6"/>
          <p:cNvSpPr>
            <a:spLocks noGrp="1"/>
          </p:cNvSpPr>
          <p:nvPr>
            <p:ph idx="10"/>
          </p:nvPr>
        </p:nvSpPr>
        <p:spPr>
          <a:xfrm>
            <a:off x="3190864" y="1447800"/>
            <a:ext cx="5762636" cy="51054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ru-RU" altLang="ko-KR" sz="1800" dirty="0" smtClean="0">
                <a:solidFill>
                  <a:schemeClr val="tx1"/>
                </a:solidFill>
              </a:rPr>
              <a:t> Муниципальный комплекс мер по обеспечению реализации Стратегии развития воспитания в РФ до 2025 г.</a:t>
            </a:r>
          </a:p>
          <a:p>
            <a:pPr>
              <a:buFont typeface="Arial" pitchFamily="34" charset="0"/>
              <a:buChar char="•"/>
            </a:pPr>
            <a:r>
              <a:rPr lang="ru-RU" altLang="ko-KR" sz="1800" dirty="0" smtClean="0">
                <a:solidFill>
                  <a:schemeClr val="tx1"/>
                </a:solidFill>
              </a:rPr>
              <a:t> План действий по становлению школьных служб медиации.</a:t>
            </a:r>
          </a:p>
          <a:p>
            <a:pPr>
              <a:buFont typeface="Arial" pitchFamily="34" charset="0"/>
              <a:buChar char="•"/>
            </a:pPr>
            <a:r>
              <a:rPr lang="ru-RU" altLang="ko-KR" sz="1800" dirty="0" smtClean="0">
                <a:solidFill>
                  <a:schemeClr val="tx1"/>
                </a:solidFill>
              </a:rPr>
              <a:t> «Продвижения» в деятельности городского актива старшеклассников.</a:t>
            </a:r>
          </a:p>
          <a:p>
            <a:pPr>
              <a:buFont typeface="Arial" pitchFamily="34" charset="0"/>
              <a:buChar char="•"/>
            </a:pPr>
            <a:r>
              <a:rPr lang="ru-RU" altLang="ko-KR" sz="1800" dirty="0" smtClean="0">
                <a:solidFill>
                  <a:schemeClr val="tx1"/>
                </a:solidFill>
              </a:rPr>
              <a:t> </a:t>
            </a:r>
            <a:r>
              <a:rPr lang="ru-RU" altLang="ko-KR" sz="1800" dirty="0">
                <a:solidFill>
                  <a:schemeClr val="tx1"/>
                </a:solidFill>
              </a:rPr>
              <a:t>Принцип со-</a:t>
            </a:r>
            <a:r>
              <a:rPr lang="ru-RU" altLang="ko-KR" sz="1800" dirty="0" err="1">
                <a:solidFill>
                  <a:schemeClr val="tx1"/>
                </a:solidFill>
              </a:rPr>
              <a:t>бытийности</a:t>
            </a:r>
            <a:r>
              <a:rPr lang="ru-RU" altLang="ko-KR" sz="1800" dirty="0">
                <a:solidFill>
                  <a:schemeClr val="tx1"/>
                </a:solidFill>
              </a:rPr>
              <a:t> в мероприятиях, социальное проектирование – приоритетная </a:t>
            </a:r>
            <a:r>
              <a:rPr lang="ru-RU" altLang="ko-KR" sz="1800" dirty="0" smtClean="0">
                <a:solidFill>
                  <a:schemeClr val="tx1"/>
                </a:solidFill>
              </a:rPr>
              <a:t>технология в ОО.</a:t>
            </a:r>
            <a:endParaRPr lang="ru-RU" altLang="ko-KR" sz="1800" dirty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altLang="ko-KR" sz="1800" dirty="0" smtClean="0">
                <a:solidFill>
                  <a:schemeClr val="tx1"/>
                </a:solidFill>
              </a:rPr>
              <a:t>Новые форматы работы с родителями в городе.</a:t>
            </a:r>
          </a:p>
          <a:p>
            <a:pPr>
              <a:buFont typeface="Arial" pitchFamily="34" charset="0"/>
              <a:buChar char="•"/>
            </a:pPr>
            <a:r>
              <a:rPr lang="ru-RU" altLang="ko-KR" sz="1800" dirty="0" smtClean="0">
                <a:solidFill>
                  <a:schemeClr val="tx1"/>
                </a:solidFill>
              </a:rPr>
              <a:t> Вхождение СОШ №4, Гимназии в Российское движение школьников, движение </a:t>
            </a:r>
            <a:r>
              <a:rPr lang="ru-RU" altLang="ko-KR" sz="1800" dirty="0" err="1" smtClean="0">
                <a:solidFill>
                  <a:schemeClr val="tx1"/>
                </a:solidFill>
              </a:rPr>
              <a:t>Юнармия</a:t>
            </a:r>
            <a:r>
              <a:rPr lang="ru-RU" altLang="ko-KR" sz="1800" dirty="0" smtClean="0">
                <a:solidFill>
                  <a:schemeClr val="tx1"/>
                </a:solidFill>
              </a:rPr>
              <a:t>.</a:t>
            </a:r>
          </a:p>
          <a:p>
            <a:pPr>
              <a:buFont typeface="Arial" pitchFamily="34" charset="0"/>
              <a:buChar char="•"/>
            </a:pPr>
            <a:endParaRPr lang="ru-RU" altLang="ko-KR" sz="1800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Ø"/>
            </a:pPr>
            <a:r>
              <a:rPr lang="ru-RU" altLang="ko-KR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smtClean="0">
                <a:solidFill>
                  <a:schemeClr val="tx1"/>
                </a:solidFill>
                <a:ea typeface="Calibri"/>
                <a:cs typeface="Calibri" panose="020F0502020204030204" pitchFamily="34" charset="0"/>
              </a:rPr>
              <a:t>Совершенствование образовательных </a:t>
            </a:r>
            <a:r>
              <a:rPr lang="ru-RU" sz="1800" dirty="0">
                <a:solidFill>
                  <a:schemeClr val="tx1"/>
                </a:solidFill>
                <a:ea typeface="Calibri"/>
                <a:cs typeface="Calibri" panose="020F0502020204030204" pitchFamily="34" charset="0"/>
              </a:rPr>
              <a:t>программ </a:t>
            </a:r>
            <a:r>
              <a:rPr lang="ru-RU" sz="1800" dirty="0" smtClean="0">
                <a:solidFill>
                  <a:schemeClr val="tx1"/>
                </a:solidFill>
                <a:ea typeface="Calibri"/>
                <a:cs typeface="Calibri" panose="020F0502020204030204" pitchFamily="34" charset="0"/>
              </a:rPr>
              <a:t>ОО в </a:t>
            </a:r>
            <a:r>
              <a:rPr lang="ru-RU" sz="1800" dirty="0">
                <a:solidFill>
                  <a:schemeClr val="tx1"/>
                </a:solidFill>
                <a:ea typeface="Calibri"/>
                <a:cs typeface="Calibri" panose="020F0502020204030204" pitchFamily="34" charset="0"/>
              </a:rPr>
              <a:t>части программы воспитания и социализации, духовно-нравственного воспитания</a:t>
            </a:r>
            <a:r>
              <a:rPr lang="ru-RU" altLang="ko-KR" sz="1800" dirty="0" smtClean="0">
                <a:solidFill>
                  <a:schemeClr val="tx1"/>
                </a:solidFill>
              </a:rPr>
              <a:t>.</a:t>
            </a:r>
          </a:p>
          <a:p>
            <a:pPr algn="just">
              <a:buFont typeface="Wingdings" pitchFamily="2" charset="2"/>
              <a:buChar char="Ø"/>
            </a:pPr>
            <a:r>
              <a:rPr lang="ru-RU" altLang="ko-KR" sz="1800" dirty="0" smtClean="0">
                <a:solidFill>
                  <a:schemeClr val="tx1"/>
                </a:solidFill>
              </a:rPr>
              <a:t> Продолжение и совершенствование работы с партнерами по воспитанию, организации летнего отдыха детей.</a:t>
            </a:r>
          </a:p>
          <a:p>
            <a:pPr algn="just"/>
            <a:endParaRPr lang="ko-KR" altLang="en-US" sz="1800" dirty="0">
              <a:solidFill>
                <a:schemeClr val="tx1"/>
              </a:solidFill>
            </a:endParaRPr>
          </a:p>
        </p:txBody>
      </p:sp>
      <p:sp>
        <p:nvSpPr>
          <p:cNvPr id="17" name="Content Placeholder 6"/>
          <p:cNvSpPr>
            <a:spLocks noGrp="1"/>
          </p:cNvSpPr>
          <p:nvPr>
            <p:ph idx="10"/>
          </p:nvPr>
        </p:nvSpPr>
        <p:spPr>
          <a:xfrm>
            <a:off x="147606" y="3257528"/>
            <a:ext cx="2747994" cy="3143272"/>
          </a:xfrm>
        </p:spPr>
        <p:txBody>
          <a:bodyPr/>
          <a:lstStyle/>
          <a:p>
            <a:r>
              <a:rPr lang="ru-RU" altLang="ko-KR" sz="1800" i="1" dirty="0" smtClean="0">
                <a:solidFill>
                  <a:schemeClr val="tx1"/>
                </a:solidFill>
              </a:rPr>
              <a:t>«Самый большой приоритет –воспитание человека, у которого есть нравственный стержень, для которого не безразличны понятия нравственность, доброта, любовь, уважение к старшим, забота о старших»</a:t>
            </a:r>
          </a:p>
          <a:p>
            <a:pPr algn="r"/>
            <a:r>
              <a:rPr lang="ru-RU" altLang="ko-KR" sz="1600" i="1" dirty="0" smtClean="0">
                <a:solidFill>
                  <a:schemeClr val="tx1"/>
                </a:solidFill>
              </a:rPr>
              <a:t>О.Ю. Васильева</a:t>
            </a:r>
            <a:endParaRPr lang="ko-KR" altLang="en-US" sz="1600" i="1" dirty="0">
              <a:solidFill>
                <a:schemeClr val="tx1"/>
              </a:solidFill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 rot="16200000" flipH="1">
            <a:off x="166681" y="3871918"/>
            <a:ext cx="5638800" cy="28563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9" name="Picture 5" descr="C:\Users\Ольга\Desktop\cropped-new-tree-planting-by-two-girls-e1351699746348.jpg"/>
          <p:cNvPicPr>
            <a:picLocks noChangeAspect="1" noChangeArrowheads="1"/>
          </p:cNvPicPr>
          <p:nvPr/>
        </p:nvPicPr>
        <p:blipFill>
          <a:blip r:embed="rId3" cstate="print"/>
          <a:srcRect l="20345" r="26638"/>
          <a:stretch>
            <a:fillRect/>
          </a:stretch>
        </p:blipFill>
        <p:spPr bwMode="auto">
          <a:xfrm>
            <a:off x="228600" y="934844"/>
            <a:ext cx="2571768" cy="23417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Title 3"/>
          <p:cNvSpPr>
            <a:spLocks noGrp="1"/>
          </p:cNvSpPr>
          <p:nvPr>
            <p:ph type="title"/>
          </p:nvPr>
        </p:nvSpPr>
        <p:spPr>
          <a:xfrm>
            <a:off x="0" y="2032"/>
            <a:ext cx="9144000" cy="1069514"/>
          </a:xfrm>
        </p:spPr>
        <p:txBody>
          <a:bodyPr/>
          <a:lstStyle/>
          <a:p>
            <a:r>
              <a:rPr lang="ru-RU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Воспитание и дополнительное образование</a:t>
            </a:r>
            <a:endParaRPr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3000364" y="4724400"/>
            <a:ext cx="614363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7036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99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Content Placeholder 6"/>
          <p:cNvSpPr>
            <a:spLocks noGrp="1"/>
          </p:cNvSpPr>
          <p:nvPr>
            <p:ph idx="10"/>
          </p:nvPr>
        </p:nvSpPr>
        <p:spPr>
          <a:xfrm>
            <a:off x="3142420" y="1357298"/>
            <a:ext cx="5696780" cy="3000396"/>
          </a:xfrm>
        </p:spPr>
        <p:txBody>
          <a:bodyPr/>
          <a:lstStyle/>
          <a:p>
            <a:r>
              <a:rPr lang="ru-RU" altLang="ko-KR" sz="1800" dirty="0" smtClean="0">
                <a:solidFill>
                  <a:schemeClr val="tx1"/>
                </a:solidFill>
              </a:rPr>
              <a:t>Вхождение в процесс разработки программ дополнительного образования «нового» поколения (№1, 2, 5, 6, 9, ЦДО).</a:t>
            </a:r>
          </a:p>
          <a:p>
            <a:endParaRPr lang="ru-RU" altLang="ko-KR" sz="1800" dirty="0" smtClean="0">
              <a:solidFill>
                <a:schemeClr val="tx1"/>
              </a:solidFill>
            </a:endParaRPr>
          </a:p>
          <a:p>
            <a:r>
              <a:rPr lang="ru-RU" altLang="ko-KR" sz="1800" dirty="0" smtClean="0">
                <a:solidFill>
                  <a:schemeClr val="tx1"/>
                </a:solidFill>
              </a:rPr>
              <a:t>Всего занятых дополнительным образованием </a:t>
            </a:r>
          </a:p>
          <a:p>
            <a:r>
              <a:rPr lang="ru-RU" altLang="ko-KR" sz="1800" dirty="0" smtClean="0">
                <a:solidFill>
                  <a:schemeClr val="tx1"/>
                </a:solidFill>
              </a:rPr>
              <a:t>7995 /74,9 %</a:t>
            </a:r>
          </a:p>
          <a:p>
            <a:pPr>
              <a:buFont typeface="Arial" pitchFamily="34" charset="0"/>
              <a:buChar char="•"/>
            </a:pPr>
            <a:r>
              <a:rPr lang="ru-RU" altLang="ko-KR" sz="1800" dirty="0" smtClean="0">
                <a:solidFill>
                  <a:schemeClr val="tx1"/>
                </a:solidFill>
              </a:rPr>
              <a:t> в учреждениях культуры – 987 /13,3 %</a:t>
            </a:r>
          </a:p>
          <a:p>
            <a:pPr>
              <a:buFont typeface="Arial" pitchFamily="34" charset="0"/>
              <a:buChar char="•"/>
            </a:pPr>
            <a:r>
              <a:rPr lang="ru-RU" altLang="ko-KR" sz="1800" dirty="0" smtClean="0">
                <a:solidFill>
                  <a:schemeClr val="tx1"/>
                </a:solidFill>
              </a:rPr>
              <a:t> в учреждениях спорта – 1548 /20,9 %</a:t>
            </a:r>
          </a:p>
          <a:p>
            <a:pPr>
              <a:buFont typeface="Arial" pitchFamily="34" charset="0"/>
              <a:buChar char="•"/>
            </a:pPr>
            <a:r>
              <a:rPr lang="ru-RU" altLang="ko-KR" sz="1800" dirty="0" smtClean="0">
                <a:solidFill>
                  <a:schemeClr val="tx1"/>
                </a:solidFill>
              </a:rPr>
              <a:t> в ЦДО – 1259 /17 %</a:t>
            </a:r>
          </a:p>
          <a:p>
            <a:pPr>
              <a:buFont typeface="Arial" pitchFamily="34" charset="0"/>
              <a:buChar char="•"/>
            </a:pPr>
            <a:r>
              <a:rPr lang="ru-RU" altLang="ko-KR" sz="1800" dirty="0" smtClean="0">
                <a:solidFill>
                  <a:schemeClr val="tx1"/>
                </a:solidFill>
              </a:rPr>
              <a:t> в школах – 4201 /56,6 %</a:t>
            </a:r>
          </a:p>
        </p:txBody>
      </p:sp>
      <p:sp>
        <p:nvSpPr>
          <p:cNvPr id="23" name="Content Placeholder 6"/>
          <p:cNvSpPr>
            <a:spLocks noGrp="1"/>
          </p:cNvSpPr>
          <p:nvPr>
            <p:ph idx="10"/>
          </p:nvPr>
        </p:nvSpPr>
        <p:spPr>
          <a:xfrm>
            <a:off x="142876" y="3643314"/>
            <a:ext cx="2643174" cy="2528886"/>
          </a:xfrm>
        </p:spPr>
        <p:txBody>
          <a:bodyPr/>
          <a:lstStyle/>
          <a:p>
            <a:r>
              <a:rPr lang="ru-RU" altLang="ko-KR" sz="1800" i="1" dirty="0" smtClean="0">
                <a:solidFill>
                  <a:schemeClr val="tx1"/>
                </a:solidFill>
              </a:rPr>
              <a:t>«Именно в системе дополнительного образования должны быть более гибкие нормы и правила»</a:t>
            </a:r>
          </a:p>
          <a:p>
            <a:pPr algn="r"/>
            <a:r>
              <a:rPr lang="ru-RU" altLang="ko-KR" sz="1600" i="1" dirty="0" smtClean="0">
                <a:solidFill>
                  <a:schemeClr val="tx1"/>
                </a:solidFill>
              </a:rPr>
              <a:t>Т.Ю. </a:t>
            </a:r>
            <a:r>
              <a:rPr lang="ru-RU" altLang="ko-KR" sz="1600" i="1" dirty="0" err="1" smtClean="0">
                <a:solidFill>
                  <a:schemeClr val="tx1"/>
                </a:solidFill>
              </a:rPr>
              <a:t>Синюгина</a:t>
            </a:r>
            <a:r>
              <a:rPr lang="ru-RU" altLang="ko-KR" sz="1600" i="1" dirty="0" smtClean="0">
                <a:solidFill>
                  <a:schemeClr val="tx1"/>
                </a:solidFill>
              </a:rPr>
              <a:t>, заместитель министра образования и науки</a:t>
            </a:r>
            <a:endParaRPr lang="ko-KR" altLang="en-US" sz="16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 rot="5400000">
            <a:off x="183336" y="3888573"/>
            <a:ext cx="5634054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5" name="Picture 2" descr="C:\Users\Ольга\Desktop\1_614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24000"/>
            <a:ext cx="2721447" cy="2000264"/>
          </a:xfrm>
          <a:prstGeom prst="rect">
            <a:avLst/>
          </a:prstGeom>
          <a:ln>
            <a:noFill/>
          </a:ln>
          <a:effectLst/>
        </p:spPr>
      </p:pic>
      <p:cxnSp>
        <p:nvCxnSpPr>
          <p:cNvPr id="26" name="Прямая соединительная линия 25"/>
          <p:cNvCxnSpPr/>
          <p:nvPr/>
        </p:nvCxnSpPr>
        <p:spPr>
          <a:xfrm>
            <a:off x="3000364" y="4572008"/>
            <a:ext cx="614363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" name="Content Placeholder 6"/>
          <p:cNvSpPr>
            <a:spLocks noGrp="1"/>
          </p:cNvSpPr>
          <p:nvPr>
            <p:ph idx="10"/>
          </p:nvPr>
        </p:nvSpPr>
        <p:spPr>
          <a:xfrm>
            <a:off x="3142420" y="4643446"/>
            <a:ext cx="5696780" cy="2000264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altLang="ko-KR" sz="1800" dirty="0" smtClean="0">
                <a:solidFill>
                  <a:schemeClr val="tx1"/>
                </a:solidFill>
              </a:rPr>
              <a:t> Программы развития дополнительного образования.</a:t>
            </a:r>
          </a:p>
          <a:p>
            <a:pPr>
              <a:buFont typeface="Wingdings" pitchFamily="2" charset="2"/>
              <a:buChar char="Ø"/>
            </a:pPr>
            <a:r>
              <a:rPr lang="ru-RU" altLang="ko-KR" sz="1800" dirty="0" smtClean="0">
                <a:solidFill>
                  <a:schemeClr val="tx1"/>
                </a:solidFill>
              </a:rPr>
              <a:t> Навигатор программ дополнительного образования для доступности дополнительного образования.</a:t>
            </a:r>
          </a:p>
          <a:p>
            <a:pPr>
              <a:buFont typeface="Wingdings" pitchFamily="2" charset="2"/>
              <a:buChar char="Ø"/>
            </a:pPr>
            <a:r>
              <a:rPr lang="ru-RU" altLang="ko-KR" sz="1800" dirty="0" smtClean="0">
                <a:solidFill>
                  <a:schemeClr val="tx1"/>
                </a:solidFill>
              </a:rPr>
              <a:t> Включение в проект «Реальное образование» СОШ №2, ЦДО.</a:t>
            </a:r>
          </a:p>
          <a:p>
            <a:pPr>
              <a:buFont typeface="Wingdings" pitchFamily="2" charset="2"/>
              <a:buChar char="Ø"/>
            </a:pPr>
            <a:r>
              <a:rPr lang="ru-RU" altLang="ko-KR" sz="1800" dirty="0" smtClean="0">
                <a:solidFill>
                  <a:schemeClr val="tx1"/>
                </a:solidFill>
              </a:rPr>
              <a:t>Включение территории в краевой проект «</a:t>
            </a:r>
            <a:r>
              <a:rPr lang="ru-RU" sz="1800" dirty="0" smtClean="0">
                <a:solidFill>
                  <a:schemeClr val="tx1"/>
                </a:solidFill>
                <a:ea typeface="Times New Roman"/>
                <a:cs typeface="Times New Roman"/>
              </a:rPr>
              <a:t>Развитие </a:t>
            </a:r>
            <a:r>
              <a:rPr lang="ru-RU" sz="1800" dirty="0">
                <a:solidFill>
                  <a:schemeClr val="tx1"/>
                </a:solidFill>
                <a:ea typeface="Times New Roman"/>
                <a:cs typeface="Times New Roman"/>
              </a:rPr>
              <a:t>движения </a:t>
            </a:r>
            <a:r>
              <a:rPr lang="en-US" sz="1800" dirty="0" err="1" smtClean="0">
                <a:solidFill>
                  <a:schemeClr val="tx1"/>
                </a:solidFill>
                <a:ea typeface="Times New Roman"/>
                <a:cs typeface="Times New Roman"/>
              </a:rPr>
              <a:t>JuniorSkills</a:t>
            </a:r>
            <a:r>
              <a:rPr lang="ru-RU" sz="1800" dirty="0" smtClean="0">
                <a:solidFill>
                  <a:schemeClr val="tx1"/>
                </a:solidFill>
                <a:ea typeface="Times New Roman"/>
                <a:cs typeface="Times New Roman"/>
              </a:rPr>
              <a:t>»</a:t>
            </a:r>
            <a:endParaRPr lang="ru-RU" altLang="ko-KR" sz="1800" dirty="0" smtClean="0">
              <a:solidFill>
                <a:schemeClr val="tx1"/>
              </a:solidFill>
            </a:endParaRPr>
          </a:p>
        </p:txBody>
      </p:sp>
      <p:pic>
        <p:nvPicPr>
          <p:cNvPr id="29" name="Picture 4" descr="C:\Users\Ольга\Desktop\Без имени-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09697" y="152400"/>
            <a:ext cx="781903" cy="838200"/>
          </a:xfrm>
          <a:prstGeom prst="rect">
            <a:avLst/>
          </a:prstGeom>
          <a:noFill/>
        </p:spPr>
      </p:pic>
      <p:sp>
        <p:nvSpPr>
          <p:cNvPr id="30" name="Дата 9"/>
          <p:cNvSpPr txBox="1">
            <a:spLocks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28.08.2017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3" name="Title 3"/>
          <p:cNvSpPr>
            <a:spLocks noGrp="1"/>
          </p:cNvSpPr>
          <p:nvPr>
            <p:ph type="title"/>
          </p:nvPr>
        </p:nvSpPr>
        <p:spPr>
          <a:xfrm>
            <a:off x="0" y="2032"/>
            <a:ext cx="9144000" cy="1069514"/>
          </a:xfrm>
        </p:spPr>
        <p:txBody>
          <a:bodyPr/>
          <a:lstStyle/>
          <a:p>
            <a:r>
              <a:rPr lang="ru-RU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Воспитание и дополнительное образование</a:t>
            </a:r>
            <a:endParaRPr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7036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99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 rot="5400000">
            <a:off x="183336" y="3888573"/>
            <a:ext cx="5634054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" name="Content Placeholder 6"/>
          <p:cNvSpPr>
            <a:spLocks noGrp="1"/>
          </p:cNvSpPr>
          <p:nvPr>
            <p:ph idx="10"/>
          </p:nvPr>
        </p:nvSpPr>
        <p:spPr>
          <a:xfrm>
            <a:off x="142876" y="3286124"/>
            <a:ext cx="2643174" cy="2581276"/>
          </a:xfrm>
        </p:spPr>
        <p:txBody>
          <a:bodyPr/>
          <a:lstStyle/>
          <a:p>
            <a:r>
              <a:rPr lang="ru-RU" altLang="ko-KR" sz="1800" i="1" dirty="0" smtClean="0">
                <a:solidFill>
                  <a:schemeClr val="tx1"/>
                </a:solidFill>
              </a:rPr>
              <a:t>«Базовое образование – это основа, дающая возможность дальше развиваться по разным траекториям»</a:t>
            </a:r>
          </a:p>
          <a:p>
            <a:pPr algn="r"/>
            <a:r>
              <a:rPr lang="ru-RU" altLang="ko-KR" sz="1600" i="1" dirty="0" smtClean="0">
                <a:solidFill>
                  <a:schemeClr val="tx1"/>
                </a:solidFill>
              </a:rPr>
              <a:t>О.Ю. Васильева, </a:t>
            </a:r>
          </a:p>
          <a:p>
            <a:pPr algn="r"/>
            <a:r>
              <a:rPr lang="ru-RU" altLang="ko-KR" sz="1600" i="1" dirty="0" smtClean="0">
                <a:solidFill>
                  <a:schemeClr val="tx1"/>
                </a:solidFill>
              </a:rPr>
              <a:t>министр образования и науки  РФ</a:t>
            </a:r>
            <a:endParaRPr lang="ko-KR" altLang="en-US" sz="1600" i="1" dirty="0">
              <a:solidFill>
                <a:schemeClr val="tx1"/>
              </a:solidFill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3000364" y="5500702"/>
            <a:ext cx="614363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1" name="Content Placeholder 6"/>
          <p:cNvSpPr>
            <a:spLocks noGrp="1"/>
          </p:cNvSpPr>
          <p:nvPr>
            <p:ph idx="10"/>
          </p:nvPr>
        </p:nvSpPr>
        <p:spPr>
          <a:xfrm>
            <a:off x="3142420" y="5715016"/>
            <a:ext cx="5696780" cy="1000132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altLang="ko-KR" sz="1800" dirty="0" smtClean="0">
                <a:solidFill>
                  <a:schemeClr val="tx1"/>
                </a:solidFill>
              </a:rPr>
              <a:t> Русский язык – пропуск к ГИА в девятом классе.</a:t>
            </a:r>
          </a:p>
          <a:p>
            <a:pPr>
              <a:buFont typeface="Wingdings" pitchFamily="2" charset="2"/>
              <a:buChar char="Ø"/>
            </a:pPr>
            <a:r>
              <a:rPr lang="ru-RU" altLang="ko-KR" sz="1800" dirty="0" smtClean="0">
                <a:solidFill>
                  <a:schemeClr val="tx1"/>
                </a:solidFill>
              </a:rPr>
              <a:t> Проекты новых стандартов базового образования</a:t>
            </a:r>
          </a:p>
          <a:p>
            <a:pPr>
              <a:buFont typeface="Wingdings" pitchFamily="2" charset="2"/>
              <a:buChar char="Ø"/>
            </a:pPr>
            <a:r>
              <a:rPr lang="ru-RU" altLang="ko-KR" sz="1800" dirty="0" smtClean="0">
                <a:solidFill>
                  <a:schemeClr val="tx1"/>
                </a:solidFill>
              </a:rPr>
              <a:t>Разработка комплекса мер по повышению качества базового образования.</a:t>
            </a:r>
          </a:p>
          <a:p>
            <a:endParaRPr lang="ko-KR" altLang="en-US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2" name="Picture 5" descr="C:\Users\Ольга\Desktop\537788_203991483078861_675681403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490650"/>
            <a:ext cx="2678925" cy="17859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3" name="Picture 4" descr="C:\Users\Ольга\Desktop\Без имени-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09697" y="152400"/>
            <a:ext cx="781903" cy="838200"/>
          </a:xfrm>
          <a:prstGeom prst="rect">
            <a:avLst/>
          </a:prstGeom>
          <a:noFill/>
        </p:spPr>
      </p:pic>
      <p:sp>
        <p:nvSpPr>
          <p:cNvPr id="35" name="Title 3"/>
          <p:cNvSpPr>
            <a:spLocks noGrp="1"/>
          </p:cNvSpPr>
          <p:nvPr>
            <p:ph type="title"/>
          </p:nvPr>
        </p:nvSpPr>
        <p:spPr>
          <a:xfrm>
            <a:off x="0" y="2032"/>
            <a:ext cx="9144000" cy="1069514"/>
          </a:xfrm>
        </p:spPr>
        <p:txBody>
          <a:bodyPr/>
          <a:lstStyle/>
          <a:p>
            <a:r>
              <a:rPr lang="ru-RU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Государственная итоговая аттестация 9х классов</a:t>
            </a:r>
            <a:endParaRPr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Дата 9"/>
          <p:cNvSpPr txBox="1">
            <a:spLocks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28.08.2017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37" name="Таблица 36"/>
          <p:cNvGraphicFramePr>
            <a:graphicFrameLocks noGrp="1"/>
          </p:cNvGraphicFramePr>
          <p:nvPr/>
        </p:nvGraphicFramePr>
        <p:xfrm>
          <a:off x="3124200" y="2043112"/>
          <a:ext cx="5867400" cy="27574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76400"/>
                <a:gridCol w="1143000"/>
                <a:gridCol w="1143000"/>
                <a:gridCol w="1905000"/>
              </a:tblGrid>
              <a:tr h="928688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Предметы</a:t>
                      </a:r>
                      <a:endParaRPr lang="ru-RU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Стандарт</a:t>
                      </a:r>
                      <a:endParaRPr lang="ru-RU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Качество</a:t>
                      </a:r>
                      <a:endParaRPr lang="ru-RU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ОУ </a:t>
                      </a:r>
                    </a:p>
                    <a:p>
                      <a:pPr algn="ctr"/>
                      <a:r>
                        <a:rPr lang="ru-RU" b="1" dirty="0" smtClean="0"/>
                        <a:t>(высокий балл)</a:t>
                      </a:r>
                      <a:endParaRPr lang="ru-RU" b="1" dirty="0"/>
                    </a:p>
                  </a:txBody>
                  <a:tcPr anchor="ctr"/>
                </a:tc>
              </a:tr>
              <a:tr h="90011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Русский язык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97 %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ko-KR" sz="1800" dirty="0" smtClean="0"/>
                        <a:t>64 %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ko-KR" sz="1800" dirty="0" smtClean="0"/>
                        <a:t>Лицей, СОШ №1, №4, №8, №9.</a:t>
                      </a:r>
                      <a:endParaRPr lang="ru-RU" dirty="0"/>
                    </a:p>
                  </a:txBody>
                  <a:tcPr anchor="ctr"/>
                </a:tc>
              </a:tr>
              <a:tr h="92868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Математика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87 %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ko-KR" sz="1800" dirty="0" smtClean="0"/>
                        <a:t>57 %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ko-KR" sz="1800" dirty="0" smtClean="0"/>
                        <a:t>Лицей, СОШ №2, №4, №8, №9.</a:t>
                      </a:r>
                      <a:endParaRPr lang="ru-RU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3" name="Content Placeholder 6"/>
          <p:cNvSpPr>
            <a:spLocks noGrp="1"/>
          </p:cNvSpPr>
          <p:nvPr>
            <p:ph idx="10"/>
          </p:nvPr>
        </p:nvSpPr>
        <p:spPr>
          <a:xfrm>
            <a:off x="3124200" y="1143000"/>
            <a:ext cx="5867400" cy="1000132"/>
          </a:xfrm>
        </p:spPr>
        <p:txBody>
          <a:bodyPr/>
          <a:lstStyle/>
          <a:p>
            <a:pPr algn="ctr"/>
            <a:r>
              <a:rPr lang="ru-RU" altLang="ko-KR" sz="1800" dirty="0" smtClean="0">
                <a:solidFill>
                  <a:schemeClr val="tx1"/>
                </a:solidFill>
              </a:rPr>
              <a:t> Результаты 2017 года по обязательным предметам</a:t>
            </a:r>
          </a:p>
          <a:p>
            <a:endParaRPr lang="ko-KR" altLang="en-US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7036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99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 rot="5400000">
            <a:off x="183336" y="3888573"/>
            <a:ext cx="5634054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" name="Content Placeholder 6"/>
          <p:cNvSpPr>
            <a:spLocks noGrp="1"/>
          </p:cNvSpPr>
          <p:nvPr>
            <p:ph idx="10"/>
          </p:nvPr>
        </p:nvSpPr>
        <p:spPr>
          <a:xfrm>
            <a:off x="142876" y="3286124"/>
            <a:ext cx="2643174" cy="2581276"/>
          </a:xfrm>
        </p:spPr>
        <p:txBody>
          <a:bodyPr/>
          <a:lstStyle/>
          <a:p>
            <a:r>
              <a:rPr lang="ru-RU" altLang="ko-KR" sz="1800" i="1" dirty="0" smtClean="0">
                <a:solidFill>
                  <a:schemeClr val="tx1"/>
                </a:solidFill>
              </a:rPr>
              <a:t>«Базовое образование – это основа, дающая возможность дальше развиваться по разным траекториям»</a:t>
            </a:r>
          </a:p>
          <a:p>
            <a:pPr algn="r"/>
            <a:r>
              <a:rPr lang="ru-RU" altLang="ko-KR" sz="1600" i="1" dirty="0" smtClean="0">
                <a:solidFill>
                  <a:schemeClr val="tx1"/>
                </a:solidFill>
              </a:rPr>
              <a:t>О.Ю. Васильева</a:t>
            </a:r>
            <a:endParaRPr lang="ko-KR" altLang="en-US" sz="1600" i="1" dirty="0">
              <a:solidFill>
                <a:schemeClr val="tx1"/>
              </a:solidFill>
            </a:endParaRPr>
          </a:p>
        </p:txBody>
      </p:sp>
      <p:pic>
        <p:nvPicPr>
          <p:cNvPr id="32" name="Picture 5" descr="C:\Users\Ольга\Desktop\537788_203991483078861_675681403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490650"/>
            <a:ext cx="2678925" cy="17859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3" name="Picture 4" descr="C:\Users\Ольга\Desktop\Без имени-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09697" y="152400"/>
            <a:ext cx="781903" cy="838200"/>
          </a:xfrm>
          <a:prstGeom prst="rect">
            <a:avLst/>
          </a:prstGeom>
          <a:noFill/>
        </p:spPr>
      </p:pic>
      <p:sp>
        <p:nvSpPr>
          <p:cNvPr id="35" name="Title 3"/>
          <p:cNvSpPr>
            <a:spLocks noGrp="1"/>
          </p:cNvSpPr>
          <p:nvPr>
            <p:ph type="title"/>
          </p:nvPr>
        </p:nvSpPr>
        <p:spPr>
          <a:xfrm>
            <a:off x="0" y="2032"/>
            <a:ext cx="9144000" cy="1069514"/>
          </a:xfrm>
        </p:spPr>
        <p:txBody>
          <a:bodyPr/>
          <a:lstStyle/>
          <a:p>
            <a:r>
              <a:rPr lang="ru-RU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Государственная итоговая аттестация 9х классов</a:t>
            </a:r>
            <a:endParaRPr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Дата 9"/>
          <p:cNvSpPr txBox="1">
            <a:spLocks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28.08.2017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3124200" y="1981200"/>
          <a:ext cx="5791200" cy="46148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76400"/>
                <a:gridCol w="1143000"/>
                <a:gridCol w="1143000"/>
                <a:gridCol w="1828800"/>
              </a:tblGrid>
              <a:tr h="928688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Предметы</a:t>
                      </a:r>
                      <a:endParaRPr lang="ru-RU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% выбора</a:t>
                      </a:r>
                      <a:endParaRPr lang="ru-RU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Качество</a:t>
                      </a:r>
                      <a:endParaRPr lang="ru-RU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ОУ </a:t>
                      </a:r>
                    </a:p>
                    <a:p>
                      <a:pPr algn="ctr"/>
                      <a:r>
                        <a:rPr lang="ru-RU" b="1" dirty="0" smtClean="0"/>
                        <a:t>(высокий балл)</a:t>
                      </a:r>
                      <a:endParaRPr lang="ru-RU" b="1" dirty="0"/>
                    </a:p>
                  </a:txBody>
                  <a:tcPr anchor="ctr"/>
                </a:tc>
              </a:tr>
              <a:tr h="900112">
                <a:tc>
                  <a:txBody>
                    <a:bodyPr/>
                    <a:lstStyle/>
                    <a:p>
                      <a:pPr algn="ctr"/>
                      <a:r>
                        <a:rPr lang="ru-RU" altLang="ko-KR" sz="1800" dirty="0" smtClean="0">
                          <a:solidFill>
                            <a:schemeClr val="tx1"/>
                          </a:solidFill>
                        </a:rPr>
                        <a:t>Обществознание 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ko-KR" sz="1800" dirty="0" smtClean="0">
                          <a:solidFill>
                            <a:schemeClr val="tx1"/>
                          </a:solidFill>
                        </a:rPr>
                        <a:t>67 %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ko-KR" sz="1800" dirty="0" smtClean="0">
                          <a:solidFill>
                            <a:schemeClr val="tx1"/>
                          </a:solidFill>
                        </a:rPr>
                        <a:t>45%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ko-KR" sz="1800" dirty="0" smtClean="0">
                          <a:solidFill>
                            <a:schemeClr val="tx1"/>
                          </a:solidFill>
                        </a:rPr>
                        <a:t>Лицей, СОШ №4, №6, №8, №9 </a:t>
                      </a:r>
                      <a:endParaRPr lang="ru-RU" dirty="0"/>
                    </a:p>
                  </a:txBody>
                  <a:tcPr anchor="ctr"/>
                </a:tc>
              </a:tr>
              <a:tr h="928688">
                <a:tc>
                  <a:txBody>
                    <a:bodyPr/>
                    <a:lstStyle/>
                    <a:p>
                      <a:pPr algn="ctr"/>
                      <a:r>
                        <a:rPr lang="ru-RU" altLang="ko-KR" sz="1800" dirty="0" smtClean="0">
                          <a:solidFill>
                            <a:schemeClr val="tx1"/>
                          </a:solidFill>
                        </a:rPr>
                        <a:t>География 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ko-KR" sz="1800" dirty="0" smtClean="0">
                          <a:solidFill>
                            <a:schemeClr val="tx1"/>
                          </a:solidFill>
                        </a:rPr>
                        <a:t>35,7 %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ko-KR" sz="1800" dirty="0" smtClean="0">
                          <a:solidFill>
                            <a:schemeClr val="tx1"/>
                          </a:solidFill>
                        </a:rPr>
                        <a:t>69 %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ko-KR" sz="1800" dirty="0" smtClean="0">
                          <a:solidFill>
                            <a:schemeClr val="tx1"/>
                          </a:solidFill>
                        </a:rPr>
                        <a:t>Гимназия, Лицей, СОШ №1, №8, №9</a:t>
                      </a:r>
                      <a:endParaRPr lang="ru-RU" dirty="0"/>
                    </a:p>
                  </a:txBody>
                  <a:tcPr anchor="ctr"/>
                </a:tc>
              </a:tr>
              <a:tr h="928688">
                <a:tc>
                  <a:txBody>
                    <a:bodyPr/>
                    <a:lstStyle/>
                    <a:p>
                      <a:pPr algn="ctr"/>
                      <a:r>
                        <a:rPr lang="ru-RU" altLang="ko-KR" sz="1800" dirty="0" smtClean="0">
                          <a:solidFill>
                            <a:schemeClr val="tx1"/>
                          </a:solidFill>
                        </a:rPr>
                        <a:t>Биология 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ko-KR" sz="1800" dirty="0" smtClean="0">
                          <a:solidFill>
                            <a:schemeClr val="tx1"/>
                          </a:solidFill>
                        </a:rPr>
                        <a:t>31,5 %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ko-KR" sz="1800" dirty="0" smtClean="0">
                          <a:solidFill>
                            <a:schemeClr val="tx1"/>
                          </a:solidFill>
                        </a:rPr>
                        <a:t>22 %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ko-KR" sz="1800" dirty="0" smtClean="0">
                          <a:solidFill>
                            <a:schemeClr val="tx1"/>
                          </a:solidFill>
                        </a:rPr>
                        <a:t>СОШ №4, №5, №6.</a:t>
                      </a:r>
                      <a:endParaRPr lang="ru-RU" dirty="0"/>
                    </a:p>
                  </a:txBody>
                  <a:tcPr anchor="ctr"/>
                </a:tc>
              </a:tr>
              <a:tr h="928688">
                <a:tc>
                  <a:txBody>
                    <a:bodyPr/>
                    <a:lstStyle/>
                    <a:p>
                      <a:pPr algn="ctr"/>
                      <a:r>
                        <a:rPr lang="ru-RU" altLang="ko-KR" sz="1800" dirty="0" smtClean="0">
                          <a:solidFill>
                            <a:schemeClr val="tx1"/>
                          </a:solidFill>
                        </a:rPr>
                        <a:t>Информатика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22,5 %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ko-KR" sz="1800" dirty="0" smtClean="0">
                          <a:solidFill>
                            <a:schemeClr val="tx1"/>
                          </a:solidFill>
                        </a:rPr>
                        <a:t>65 %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ko-KR" sz="1800" dirty="0" smtClean="0">
                          <a:solidFill>
                            <a:schemeClr val="tx1"/>
                          </a:solidFill>
                        </a:rPr>
                        <a:t>Гимназия, Лицей, СОШ №6</a:t>
                      </a:r>
                      <a:endParaRPr lang="ru-RU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4" name="Content Placeholder 6"/>
          <p:cNvSpPr>
            <a:spLocks noGrp="1"/>
          </p:cNvSpPr>
          <p:nvPr>
            <p:ph idx="10"/>
          </p:nvPr>
        </p:nvSpPr>
        <p:spPr>
          <a:xfrm>
            <a:off x="3124200" y="1143000"/>
            <a:ext cx="5867400" cy="1000132"/>
          </a:xfrm>
        </p:spPr>
        <p:txBody>
          <a:bodyPr/>
          <a:lstStyle/>
          <a:p>
            <a:pPr algn="ctr"/>
            <a:r>
              <a:rPr lang="ru-RU" altLang="ko-KR" sz="1800" dirty="0" smtClean="0">
                <a:solidFill>
                  <a:schemeClr val="tx1"/>
                </a:solidFill>
              </a:rPr>
              <a:t> Результаты 2017 года по предметам по выбору</a:t>
            </a:r>
          </a:p>
          <a:p>
            <a:endParaRPr lang="ko-KR" altLang="en-US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7036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99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 rot="5400000">
            <a:off x="183336" y="3888573"/>
            <a:ext cx="5634054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" name="Content Placeholder 6"/>
          <p:cNvSpPr>
            <a:spLocks noGrp="1"/>
          </p:cNvSpPr>
          <p:nvPr>
            <p:ph idx="10"/>
          </p:nvPr>
        </p:nvSpPr>
        <p:spPr>
          <a:xfrm>
            <a:off x="3200400" y="1143000"/>
            <a:ext cx="5696780" cy="4029100"/>
          </a:xfrm>
        </p:spPr>
        <p:txBody>
          <a:bodyPr/>
          <a:lstStyle/>
          <a:p>
            <a:pPr algn="ctr"/>
            <a:r>
              <a:rPr lang="ru-RU" altLang="ko-KR" sz="1800" dirty="0" smtClean="0">
                <a:solidFill>
                  <a:schemeClr val="tx1"/>
                </a:solidFill>
              </a:rPr>
              <a:t>Средний балл по </a:t>
            </a:r>
            <a:r>
              <a:rPr lang="ru-RU" altLang="ko-KR" sz="1800" b="1" dirty="0" smtClean="0">
                <a:solidFill>
                  <a:schemeClr val="tx1"/>
                </a:solidFill>
              </a:rPr>
              <a:t>Русскому языку </a:t>
            </a:r>
            <a:r>
              <a:rPr lang="ru-RU" altLang="ko-KR" sz="1800" dirty="0" smtClean="0">
                <a:solidFill>
                  <a:schemeClr val="tx1"/>
                </a:solidFill>
              </a:rPr>
              <a:t>- 64,09</a:t>
            </a:r>
          </a:p>
          <a:p>
            <a:pPr algn="ctr"/>
            <a:endParaRPr lang="ru-RU" altLang="ko-KR" sz="1800" dirty="0" smtClean="0">
              <a:solidFill>
                <a:schemeClr val="tx1"/>
              </a:solidFill>
            </a:endParaRPr>
          </a:p>
          <a:p>
            <a:pPr algn="ctr"/>
            <a:r>
              <a:rPr lang="ru-RU" altLang="ko-KR" sz="1800" b="1" dirty="0" smtClean="0">
                <a:solidFill>
                  <a:schemeClr val="tx1"/>
                </a:solidFill>
              </a:rPr>
              <a:t>Математика</a:t>
            </a:r>
          </a:p>
          <a:p>
            <a:pPr algn="ctr"/>
            <a:endParaRPr lang="ru-RU" altLang="ko-KR" sz="1800" b="1" dirty="0" smtClean="0">
              <a:solidFill>
                <a:schemeClr val="tx1"/>
              </a:solidFill>
            </a:endParaRPr>
          </a:p>
          <a:p>
            <a:pPr algn="ctr"/>
            <a:endParaRPr lang="ru-RU" altLang="ko-KR" sz="1800" b="1" dirty="0" smtClean="0">
              <a:solidFill>
                <a:schemeClr val="tx1"/>
              </a:solidFill>
            </a:endParaRPr>
          </a:p>
          <a:p>
            <a:pPr algn="ctr"/>
            <a:endParaRPr lang="ru-RU" altLang="ko-KR" sz="1800" dirty="0" smtClean="0">
              <a:solidFill>
                <a:schemeClr val="tx1"/>
              </a:solidFill>
            </a:endParaRPr>
          </a:p>
          <a:p>
            <a:pPr algn="ctr"/>
            <a:endParaRPr lang="ru-RU" altLang="ko-KR" sz="1800" dirty="0" smtClean="0">
              <a:solidFill>
                <a:schemeClr val="tx1"/>
              </a:solidFill>
            </a:endParaRPr>
          </a:p>
          <a:p>
            <a:pPr algn="ctr"/>
            <a:endParaRPr lang="ru-RU" altLang="ko-KR" sz="1800" dirty="0" smtClean="0">
              <a:solidFill>
                <a:schemeClr val="tx1"/>
              </a:solidFill>
            </a:endParaRPr>
          </a:p>
          <a:p>
            <a:endParaRPr lang="ru-RU" altLang="ko-KR" sz="1800" dirty="0" smtClean="0">
              <a:solidFill>
                <a:schemeClr val="tx1"/>
              </a:solidFill>
            </a:endParaRPr>
          </a:p>
          <a:p>
            <a:endParaRPr lang="ru-RU" altLang="ko-KR" sz="1800" dirty="0" smtClean="0">
              <a:solidFill>
                <a:schemeClr val="tx1"/>
              </a:solidFill>
            </a:endParaRPr>
          </a:p>
          <a:p>
            <a:pPr algn="ctr"/>
            <a:r>
              <a:rPr lang="ru-RU" altLang="ko-KR" sz="1800" b="1" dirty="0" smtClean="0">
                <a:solidFill>
                  <a:schemeClr val="tx1"/>
                </a:solidFill>
              </a:rPr>
              <a:t> Результат выше краевых показателей</a:t>
            </a:r>
          </a:p>
          <a:p>
            <a:pPr algn="ctr">
              <a:buFont typeface="Arial" pitchFamily="34" charset="0"/>
              <a:buChar char="•"/>
            </a:pPr>
            <a:r>
              <a:rPr lang="ru-RU" altLang="ko-KR" sz="1800" dirty="0" smtClean="0">
                <a:solidFill>
                  <a:schemeClr val="tx1"/>
                </a:solidFill>
              </a:rPr>
              <a:t> Обществознание - 53,54</a:t>
            </a:r>
          </a:p>
          <a:p>
            <a:pPr algn="ctr">
              <a:buFont typeface="Arial" pitchFamily="34" charset="0"/>
              <a:buChar char="•"/>
            </a:pPr>
            <a:r>
              <a:rPr lang="ru-RU" altLang="ko-KR" sz="1800" dirty="0" smtClean="0">
                <a:solidFill>
                  <a:schemeClr val="tx1"/>
                </a:solidFill>
              </a:rPr>
              <a:t> Химия - 59,91</a:t>
            </a:r>
          </a:p>
          <a:p>
            <a:pPr algn="ctr">
              <a:buFont typeface="Arial" pitchFamily="34" charset="0"/>
              <a:buChar char="•"/>
            </a:pPr>
            <a:r>
              <a:rPr lang="ru-RU" altLang="ko-KR" sz="1800" dirty="0" smtClean="0">
                <a:solidFill>
                  <a:schemeClr val="tx1"/>
                </a:solidFill>
              </a:rPr>
              <a:t> География - 58,25</a:t>
            </a:r>
            <a:endParaRPr lang="ko-KR" altLang="en-US" sz="1800" dirty="0" smtClean="0">
              <a:solidFill>
                <a:schemeClr val="tx1"/>
              </a:solidFill>
            </a:endParaRPr>
          </a:p>
        </p:txBody>
      </p:sp>
      <p:sp>
        <p:nvSpPr>
          <p:cNvPr id="33" name="Content Placeholder 6"/>
          <p:cNvSpPr>
            <a:spLocks noGrp="1"/>
          </p:cNvSpPr>
          <p:nvPr>
            <p:ph idx="10"/>
          </p:nvPr>
        </p:nvSpPr>
        <p:spPr>
          <a:xfrm>
            <a:off x="142876" y="3071810"/>
            <a:ext cx="2643174" cy="2795590"/>
          </a:xfrm>
        </p:spPr>
        <p:txBody>
          <a:bodyPr/>
          <a:lstStyle/>
          <a:p>
            <a:r>
              <a:rPr lang="ru-RU" altLang="ko-KR" sz="1800" i="1" dirty="0" smtClean="0">
                <a:solidFill>
                  <a:schemeClr val="tx1"/>
                </a:solidFill>
              </a:rPr>
              <a:t>«Главное – изменить отношение к ЕГЭ как к натаскиванию»</a:t>
            </a:r>
          </a:p>
          <a:p>
            <a:pPr algn="r"/>
            <a:r>
              <a:rPr lang="ru-RU" altLang="ko-KR" sz="1600" i="1" dirty="0" smtClean="0">
                <a:solidFill>
                  <a:schemeClr val="tx1"/>
                </a:solidFill>
              </a:rPr>
              <a:t>О. Ю. Васильева</a:t>
            </a:r>
          </a:p>
          <a:p>
            <a:pPr algn="r"/>
            <a:endParaRPr lang="ru-RU" altLang="ko-KR" sz="1600" i="1" dirty="0" smtClean="0">
              <a:solidFill>
                <a:schemeClr val="tx1"/>
              </a:solidFill>
            </a:endParaRPr>
          </a:p>
          <a:p>
            <a:pPr algn="r"/>
            <a:endParaRPr lang="ru-RU" altLang="ko-KR" sz="1600" i="1" dirty="0" smtClean="0">
              <a:solidFill>
                <a:schemeClr val="tx1"/>
              </a:solidFill>
            </a:endParaRPr>
          </a:p>
          <a:p>
            <a:pPr algn="r"/>
            <a:endParaRPr lang="ru-RU" altLang="ko-KR" sz="1600" i="1" dirty="0" smtClean="0">
              <a:solidFill>
                <a:schemeClr val="tx1"/>
              </a:solidFill>
            </a:endParaRPr>
          </a:p>
          <a:p>
            <a:pPr algn="r"/>
            <a:endParaRPr lang="ko-KR" altLang="en-US" sz="1600" i="1" dirty="0">
              <a:solidFill>
                <a:schemeClr val="tx1"/>
              </a:solidFill>
            </a:endParaRP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3000364" y="5486400"/>
            <a:ext cx="614363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6" name="Content Placeholder 6"/>
          <p:cNvSpPr>
            <a:spLocks noGrp="1"/>
          </p:cNvSpPr>
          <p:nvPr>
            <p:ph idx="10"/>
          </p:nvPr>
        </p:nvSpPr>
        <p:spPr>
          <a:xfrm>
            <a:off x="3142420" y="5629268"/>
            <a:ext cx="5696780" cy="1000132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altLang="ko-KR" sz="1800" dirty="0" smtClean="0">
                <a:solidFill>
                  <a:schemeClr val="tx1"/>
                </a:solidFill>
              </a:rPr>
              <a:t> Развитие востребованных компетенций.</a:t>
            </a:r>
          </a:p>
          <a:p>
            <a:pPr>
              <a:buFont typeface="Wingdings" pitchFamily="2" charset="2"/>
              <a:buChar char="Ø"/>
            </a:pPr>
            <a:r>
              <a:rPr lang="ru-RU" altLang="ko-KR" sz="1800" dirty="0" smtClean="0">
                <a:solidFill>
                  <a:schemeClr val="tx1"/>
                </a:solidFill>
              </a:rPr>
              <a:t> Возвращение астрономии в курс школьной программы.</a:t>
            </a:r>
            <a:endParaRPr lang="ko-KR" altLang="en-US" sz="1800" dirty="0">
              <a:solidFill>
                <a:schemeClr val="tx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581400" y="2362192"/>
            <a:ext cx="18573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dirty="0" smtClean="0"/>
              <a:t>Профильная</a:t>
            </a:r>
          </a:p>
          <a:p>
            <a:pPr algn="ctr"/>
            <a:endParaRPr lang="ru-RU" altLang="ko-KR" dirty="0" smtClean="0"/>
          </a:p>
          <a:p>
            <a:pPr algn="ctr"/>
            <a:r>
              <a:rPr lang="ru-RU" altLang="ko-KR" dirty="0" smtClean="0"/>
              <a:t>60,3 %</a:t>
            </a:r>
          </a:p>
          <a:p>
            <a:pPr algn="ctr"/>
            <a:r>
              <a:rPr lang="ru-RU" altLang="ko-KR" dirty="0" smtClean="0"/>
              <a:t>20 %</a:t>
            </a:r>
          </a:p>
          <a:p>
            <a:pPr algn="ctr"/>
            <a:r>
              <a:rPr lang="ru-RU" altLang="ko-KR" dirty="0" smtClean="0"/>
              <a:t>38,8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653234" y="2362200"/>
            <a:ext cx="18573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dirty="0" smtClean="0"/>
              <a:t>Базовая</a:t>
            </a:r>
          </a:p>
          <a:p>
            <a:pPr algn="ctr"/>
            <a:endParaRPr lang="ru-RU" altLang="ko-KR" dirty="0" smtClean="0"/>
          </a:p>
          <a:p>
            <a:pPr algn="ctr"/>
            <a:r>
              <a:rPr lang="ru-RU" altLang="ko-KR" dirty="0" smtClean="0"/>
              <a:t>93,8 %</a:t>
            </a:r>
          </a:p>
          <a:p>
            <a:pPr algn="ctr"/>
            <a:r>
              <a:rPr lang="ru-RU" altLang="ko-KR" dirty="0" smtClean="0"/>
              <a:t>4 %</a:t>
            </a:r>
          </a:p>
          <a:p>
            <a:pPr algn="ctr"/>
            <a:r>
              <a:rPr lang="ru-RU" altLang="ko-KR" dirty="0" smtClean="0"/>
              <a:t>3,96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876800" y="2590800"/>
            <a:ext cx="23574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altLang="ko-KR" dirty="0" smtClean="0"/>
          </a:p>
          <a:p>
            <a:pPr algn="ctr"/>
            <a:r>
              <a:rPr lang="ru-RU" altLang="ko-KR" dirty="0" smtClean="0"/>
              <a:t>сдавали</a:t>
            </a:r>
          </a:p>
          <a:p>
            <a:pPr algn="ctr"/>
            <a:r>
              <a:rPr lang="ru-RU" altLang="ko-KR" dirty="0" smtClean="0"/>
              <a:t>не набрали минимум</a:t>
            </a:r>
          </a:p>
          <a:p>
            <a:pPr algn="ctr"/>
            <a:r>
              <a:rPr lang="ru-RU" altLang="ko-KR" dirty="0" smtClean="0"/>
              <a:t>средний балл</a:t>
            </a:r>
          </a:p>
        </p:txBody>
      </p:sp>
      <p:pic>
        <p:nvPicPr>
          <p:cNvPr id="42" name="Picture 4" descr="C:\Users\Ольга\Desktop\f48e1f58df28fcb8cc62478937b77f9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345" y="1110079"/>
            <a:ext cx="2586055" cy="1937921"/>
          </a:xfrm>
          <a:prstGeom prst="rect">
            <a:avLst/>
          </a:prstGeom>
          <a:noFill/>
        </p:spPr>
      </p:pic>
      <p:pic>
        <p:nvPicPr>
          <p:cNvPr id="44" name="Picture 4" descr="C:\Users\Ольга\Desktop\Без имени-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09697" y="152400"/>
            <a:ext cx="781903" cy="838200"/>
          </a:xfrm>
          <a:prstGeom prst="rect">
            <a:avLst/>
          </a:prstGeom>
          <a:noFill/>
        </p:spPr>
      </p:pic>
      <p:sp>
        <p:nvSpPr>
          <p:cNvPr id="48" name="Title 3"/>
          <p:cNvSpPr>
            <a:spLocks noGrp="1"/>
          </p:cNvSpPr>
          <p:nvPr>
            <p:ph type="title"/>
          </p:nvPr>
        </p:nvSpPr>
        <p:spPr>
          <a:xfrm>
            <a:off x="0" y="2032"/>
            <a:ext cx="9144000" cy="1069514"/>
          </a:xfrm>
        </p:spPr>
        <p:txBody>
          <a:bodyPr/>
          <a:lstStyle/>
          <a:p>
            <a:r>
              <a:rPr lang="ru-RU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Государственная итоговая аттестация 11х классов</a:t>
            </a:r>
            <a:endParaRPr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" name="Дата 9"/>
          <p:cNvSpPr txBox="1">
            <a:spLocks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28.08.2017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7036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99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2" name="Picture 4" descr="C:\Users\Ольга\Desktop\f48e1f58df28fcb8cc62478937b77f9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665" y="57102"/>
            <a:ext cx="1042335" cy="781098"/>
          </a:xfrm>
          <a:prstGeom prst="rect">
            <a:avLst/>
          </a:prstGeom>
          <a:noFill/>
        </p:spPr>
      </p:pic>
      <p:pic>
        <p:nvPicPr>
          <p:cNvPr id="44" name="Picture 4" descr="C:\Users\Ольга\Desktop\Без имени-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09697" y="152400"/>
            <a:ext cx="781903" cy="838200"/>
          </a:xfrm>
          <a:prstGeom prst="rect">
            <a:avLst/>
          </a:prstGeom>
          <a:noFill/>
        </p:spPr>
      </p:pic>
      <p:sp>
        <p:nvSpPr>
          <p:cNvPr id="48" name="Title 3"/>
          <p:cNvSpPr>
            <a:spLocks noGrp="1"/>
          </p:cNvSpPr>
          <p:nvPr>
            <p:ph type="title"/>
          </p:nvPr>
        </p:nvSpPr>
        <p:spPr>
          <a:xfrm>
            <a:off x="0" y="2032"/>
            <a:ext cx="9144000" cy="1069514"/>
          </a:xfrm>
        </p:spPr>
        <p:txBody>
          <a:bodyPr/>
          <a:lstStyle/>
          <a:p>
            <a:r>
              <a:rPr lang="ru-RU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Государственная итоговая аттестация 11х классов</a:t>
            </a:r>
            <a:endParaRPr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" name="Дата 9"/>
          <p:cNvSpPr txBox="1">
            <a:spLocks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28.08.2017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8" name="Диаграмма 17"/>
          <p:cNvGraphicFramePr/>
          <p:nvPr/>
        </p:nvGraphicFramePr>
        <p:xfrm>
          <a:off x="381000" y="1524000"/>
          <a:ext cx="39624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Диаграмма 7"/>
          <p:cNvGraphicFramePr/>
          <p:nvPr/>
        </p:nvGraphicFramePr>
        <p:xfrm>
          <a:off x="4724400" y="1447800"/>
          <a:ext cx="39624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676400" y="10668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Качество</a:t>
            </a:r>
            <a:endParaRPr lang="ru-RU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257800" y="1066800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Ниже минимального балла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xmlns="" val="387036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99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 rot="5400000">
            <a:off x="183336" y="3888573"/>
            <a:ext cx="5634054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8" name="Content Placeholder 6"/>
          <p:cNvSpPr>
            <a:spLocks noGrp="1"/>
          </p:cNvSpPr>
          <p:nvPr>
            <p:ph idx="10"/>
          </p:nvPr>
        </p:nvSpPr>
        <p:spPr>
          <a:xfrm>
            <a:off x="3142420" y="1376346"/>
            <a:ext cx="5696780" cy="2357454"/>
          </a:xfrm>
        </p:spPr>
        <p:txBody>
          <a:bodyPr/>
          <a:lstStyle/>
          <a:p>
            <a:r>
              <a:rPr lang="ru-RU" altLang="ko-KR" sz="1800" dirty="0" smtClean="0">
                <a:solidFill>
                  <a:schemeClr val="tx1"/>
                </a:solidFill>
              </a:rPr>
              <a:t>47 % учащихся старшей школы участвовали во всероссийских проверочных работах по предметам история, география, физика, биология, химия.</a:t>
            </a:r>
          </a:p>
          <a:p>
            <a:endParaRPr lang="ru-RU" altLang="ko-KR" sz="1800" dirty="0" smtClean="0">
              <a:solidFill>
                <a:schemeClr val="tx1"/>
              </a:solidFill>
            </a:endParaRPr>
          </a:p>
          <a:p>
            <a:r>
              <a:rPr lang="ru-RU" altLang="ko-KR" sz="1800" dirty="0" smtClean="0">
                <a:solidFill>
                  <a:schemeClr val="tx1"/>
                </a:solidFill>
              </a:rPr>
              <a:t>ОУ №6, Гимназия – 100% участие </a:t>
            </a:r>
          </a:p>
          <a:p>
            <a:endParaRPr lang="ru-RU" altLang="ko-KR" sz="1800" dirty="0" smtClean="0">
              <a:solidFill>
                <a:schemeClr val="tx1"/>
              </a:solidFill>
            </a:endParaRPr>
          </a:p>
          <a:p>
            <a:r>
              <a:rPr lang="ru-RU" altLang="ko-KR" sz="1800" dirty="0" smtClean="0">
                <a:solidFill>
                  <a:schemeClr val="tx1"/>
                </a:solidFill>
              </a:rPr>
              <a:t>4 классы.</a:t>
            </a:r>
          </a:p>
          <a:p>
            <a:pPr algn="ctr"/>
            <a:r>
              <a:rPr lang="ru-RU" altLang="ko-KR" sz="1800" dirty="0" smtClean="0">
                <a:solidFill>
                  <a:schemeClr val="tx1"/>
                </a:solidFill>
              </a:rPr>
              <a:t> Стандарт по русскому языку и математики составил 97,5 %</a:t>
            </a:r>
          </a:p>
          <a:p>
            <a:pPr>
              <a:buFont typeface="Wingdings" pitchFamily="2" charset="2"/>
              <a:buChar char="Ø"/>
            </a:pPr>
            <a:endParaRPr lang="ko-KR" altLang="en-US" sz="1800" dirty="0">
              <a:solidFill>
                <a:schemeClr val="tx1"/>
              </a:solidFill>
            </a:endParaRPr>
          </a:p>
        </p:txBody>
      </p:sp>
      <p:sp>
        <p:nvSpPr>
          <p:cNvPr id="40" name="Content Placeholder 6"/>
          <p:cNvSpPr>
            <a:spLocks noGrp="1"/>
          </p:cNvSpPr>
          <p:nvPr>
            <p:ph idx="10"/>
          </p:nvPr>
        </p:nvSpPr>
        <p:spPr>
          <a:xfrm>
            <a:off x="142876" y="3214686"/>
            <a:ext cx="2643174" cy="2714644"/>
          </a:xfrm>
        </p:spPr>
        <p:txBody>
          <a:bodyPr/>
          <a:lstStyle/>
          <a:p>
            <a:r>
              <a:rPr lang="ru-RU" altLang="ko-KR" sz="1800" i="1" dirty="0" smtClean="0">
                <a:solidFill>
                  <a:schemeClr val="tx1"/>
                </a:solidFill>
              </a:rPr>
              <a:t>«ВПР – комплексный проект в области оценки качества образования, направленный на развитие единого образовательного пространства в РФ»</a:t>
            </a:r>
          </a:p>
          <a:p>
            <a:pPr algn="r"/>
            <a:r>
              <a:rPr lang="ru-RU" altLang="ko-KR" sz="1600" i="1" dirty="0" smtClean="0">
                <a:solidFill>
                  <a:schemeClr val="tx1"/>
                </a:solidFill>
              </a:rPr>
              <a:t>О.Ю. Васильева,</a:t>
            </a:r>
          </a:p>
          <a:p>
            <a:pPr algn="r"/>
            <a:r>
              <a:rPr lang="ru-RU" altLang="ko-KR" sz="1600" i="1" dirty="0" smtClean="0">
                <a:solidFill>
                  <a:schemeClr val="tx1"/>
                </a:solidFill>
              </a:rPr>
              <a:t>министр образования и </a:t>
            </a:r>
            <a:r>
              <a:rPr lang="ru-RU" altLang="ko-KR" sz="1600" i="1" dirty="0" err="1" smtClean="0">
                <a:solidFill>
                  <a:schemeClr val="tx1"/>
                </a:solidFill>
              </a:rPr>
              <a:t>наки</a:t>
            </a:r>
            <a:r>
              <a:rPr lang="ru-RU" altLang="ko-KR" sz="1600" i="1" dirty="0" smtClean="0">
                <a:solidFill>
                  <a:schemeClr val="tx1"/>
                </a:solidFill>
              </a:rPr>
              <a:t> РФ</a:t>
            </a:r>
            <a:endParaRPr lang="ko-KR" altLang="en-US" sz="1600" i="1" dirty="0" smtClean="0">
              <a:solidFill>
                <a:schemeClr val="tx1"/>
              </a:solidFill>
            </a:endParaRPr>
          </a:p>
        </p:txBody>
      </p:sp>
      <p:cxnSp>
        <p:nvCxnSpPr>
          <p:cNvPr id="42" name="Прямая соединительная линия 41"/>
          <p:cNvCxnSpPr/>
          <p:nvPr/>
        </p:nvCxnSpPr>
        <p:spPr>
          <a:xfrm>
            <a:off x="3000364" y="4038600"/>
            <a:ext cx="614363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2" name="Content Placeholder 6"/>
          <p:cNvSpPr>
            <a:spLocks noGrp="1"/>
          </p:cNvSpPr>
          <p:nvPr>
            <p:ph idx="10"/>
          </p:nvPr>
        </p:nvSpPr>
        <p:spPr>
          <a:xfrm>
            <a:off x="3142420" y="4133832"/>
            <a:ext cx="5696780" cy="2571768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altLang="ko-KR" sz="1800" dirty="0" smtClean="0">
                <a:solidFill>
                  <a:schemeClr val="tx1"/>
                </a:solidFill>
              </a:rPr>
              <a:t>Оценка развития </a:t>
            </a:r>
            <a:r>
              <a:rPr lang="ru-RU" altLang="ko-KR" sz="1800" dirty="0" err="1" smtClean="0">
                <a:solidFill>
                  <a:schemeClr val="tx1"/>
                </a:solidFill>
              </a:rPr>
              <a:t>внутришкольной</a:t>
            </a:r>
            <a:r>
              <a:rPr lang="ru-RU" altLang="ko-KR" sz="1800" dirty="0" smtClean="0">
                <a:solidFill>
                  <a:schemeClr val="tx1"/>
                </a:solidFill>
              </a:rPr>
              <a:t> системы качества образования.</a:t>
            </a:r>
          </a:p>
          <a:p>
            <a:pPr>
              <a:buFont typeface="Wingdings" pitchFamily="2" charset="2"/>
              <a:buChar char="Ø"/>
            </a:pPr>
            <a:r>
              <a:rPr lang="ru-RU" altLang="ko-KR" sz="1800" dirty="0" smtClean="0">
                <a:solidFill>
                  <a:schemeClr val="tx1"/>
                </a:solidFill>
              </a:rPr>
              <a:t>Планируемые исследования НИКО:</a:t>
            </a:r>
          </a:p>
          <a:p>
            <a:pPr>
              <a:buFont typeface="Arial" pitchFamily="34" charset="0"/>
              <a:buChar char="•"/>
            </a:pPr>
            <a:r>
              <a:rPr lang="ru-RU" altLang="ko-KR" sz="1800" dirty="0" smtClean="0">
                <a:solidFill>
                  <a:schemeClr val="tx1"/>
                </a:solidFill>
              </a:rPr>
              <a:t>химия, биология  - 10 </a:t>
            </a:r>
            <a:r>
              <a:rPr lang="ru-RU" altLang="ko-KR" sz="1800" dirty="0" err="1" smtClean="0">
                <a:solidFill>
                  <a:schemeClr val="tx1"/>
                </a:solidFill>
              </a:rPr>
              <a:t>кл</a:t>
            </a:r>
            <a:r>
              <a:rPr lang="ru-RU" altLang="ko-KR" sz="1800" dirty="0" smtClean="0">
                <a:solidFill>
                  <a:schemeClr val="tx1"/>
                </a:solidFill>
              </a:rPr>
              <a:t> – октябрь 2017</a:t>
            </a:r>
          </a:p>
          <a:p>
            <a:pPr>
              <a:buFont typeface="Arial" pitchFamily="34" charset="0"/>
              <a:buChar char="•"/>
            </a:pPr>
            <a:r>
              <a:rPr lang="ru-RU" altLang="ko-KR" sz="1800" dirty="0" smtClean="0">
                <a:solidFill>
                  <a:schemeClr val="tx1"/>
                </a:solidFill>
              </a:rPr>
              <a:t>литература, математика – 6,8 </a:t>
            </a:r>
            <a:r>
              <a:rPr lang="ru-RU" altLang="ko-KR" sz="1800" dirty="0" err="1" smtClean="0">
                <a:solidFill>
                  <a:schemeClr val="tx1"/>
                </a:solidFill>
              </a:rPr>
              <a:t>кл</a:t>
            </a:r>
            <a:r>
              <a:rPr lang="ru-RU" altLang="ko-KR" sz="1800" dirty="0" smtClean="0">
                <a:solidFill>
                  <a:schemeClr val="tx1"/>
                </a:solidFill>
              </a:rPr>
              <a:t> – октябрь 2018</a:t>
            </a:r>
          </a:p>
          <a:p>
            <a:pPr>
              <a:buFont typeface="Arial" pitchFamily="34" charset="0"/>
              <a:buChar char="•"/>
            </a:pPr>
            <a:r>
              <a:rPr lang="ru-RU" altLang="ko-KR" sz="1800" dirty="0" smtClean="0">
                <a:solidFill>
                  <a:schemeClr val="tx1"/>
                </a:solidFill>
              </a:rPr>
              <a:t>география – 7,10 </a:t>
            </a:r>
            <a:r>
              <a:rPr lang="ru-RU" altLang="ko-KR" sz="1800" dirty="0" err="1" smtClean="0">
                <a:solidFill>
                  <a:schemeClr val="tx1"/>
                </a:solidFill>
              </a:rPr>
              <a:t>кл</a:t>
            </a:r>
            <a:r>
              <a:rPr lang="ru-RU" altLang="ko-KR" sz="1800" dirty="0" smtClean="0">
                <a:solidFill>
                  <a:schemeClr val="tx1"/>
                </a:solidFill>
              </a:rPr>
              <a:t> – октябрь, ноябрь 2018</a:t>
            </a:r>
          </a:p>
          <a:p>
            <a:pPr>
              <a:buFont typeface="Arial" pitchFamily="34" charset="0"/>
              <a:buChar char="•"/>
            </a:pPr>
            <a:r>
              <a:rPr lang="ru-RU" altLang="ko-KR" sz="1800" dirty="0" smtClean="0">
                <a:solidFill>
                  <a:schemeClr val="tx1"/>
                </a:solidFill>
              </a:rPr>
              <a:t>физика – 6,10 – апрель 2019</a:t>
            </a:r>
          </a:p>
          <a:p>
            <a:pPr>
              <a:buFont typeface="Arial" pitchFamily="34" charset="0"/>
              <a:buChar char="•"/>
            </a:pPr>
            <a:r>
              <a:rPr lang="ru-RU" altLang="ko-KR" sz="1800" dirty="0" smtClean="0">
                <a:solidFill>
                  <a:schemeClr val="tx1"/>
                </a:solidFill>
              </a:rPr>
              <a:t>математика – 5, 7, 10 – октябрь 2018</a:t>
            </a:r>
            <a:endParaRPr lang="ko-KR" altLang="en-US" sz="1800" dirty="0">
              <a:solidFill>
                <a:schemeClr val="tx1"/>
              </a:solidFill>
            </a:endParaRPr>
          </a:p>
        </p:txBody>
      </p:sp>
      <p:pic>
        <p:nvPicPr>
          <p:cNvPr id="53" name="Picture 2" descr="C:\Users\Ольга\Desktop\i (1)_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404934"/>
            <a:ext cx="2286000" cy="1524000"/>
          </a:xfrm>
          <a:prstGeom prst="rect">
            <a:avLst/>
          </a:prstGeom>
          <a:noFill/>
        </p:spPr>
      </p:pic>
      <p:pic>
        <p:nvPicPr>
          <p:cNvPr id="54" name="Picture 4" descr="C:\Users\Ольга\Desktop\Без имени-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09697" y="152400"/>
            <a:ext cx="781903" cy="838200"/>
          </a:xfrm>
          <a:prstGeom prst="rect">
            <a:avLst/>
          </a:prstGeom>
          <a:noFill/>
        </p:spPr>
      </p:pic>
      <p:sp>
        <p:nvSpPr>
          <p:cNvPr id="44" name="Title 3"/>
          <p:cNvSpPr>
            <a:spLocks noGrp="1"/>
          </p:cNvSpPr>
          <p:nvPr>
            <p:ph type="title"/>
          </p:nvPr>
        </p:nvSpPr>
        <p:spPr>
          <a:xfrm>
            <a:off x="0" y="2032"/>
            <a:ext cx="9144000" cy="1069514"/>
          </a:xfrm>
        </p:spPr>
        <p:txBody>
          <a:bodyPr/>
          <a:lstStyle/>
          <a:p>
            <a:r>
              <a:rPr lang="ru-RU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Всероссийские проверочные работы</a:t>
            </a:r>
            <a:endParaRPr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Дата 9"/>
          <p:cNvSpPr txBox="1">
            <a:spLocks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28.08.2017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7036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99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 rot="5400000">
            <a:off x="183336" y="3888573"/>
            <a:ext cx="5634054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9" name="Picture 2" descr="C:\Users\Ольга\Desktop\7b6c3040-1-768x512.jpg"/>
          <p:cNvPicPr>
            <a:picLocks noChangeAspect="1" noChangeArrowheads="1"/>
          </p:cNvPicPr>
          <p:nvPr/>
        </p:nvPicPr>
        <p:blipFill>
          <a:blip r:embed="rId2" cstate="print"/>
          <a:srcRect l="20370" t="9375" r="9259"/>
          <a:stretch>
            <a:fillRect/>
          </a:stretch>
        </p:blipFill>
        <p:spPr bwMode="auto">
          <a:xfrm>
            <a:off x="357158" y="1214422"/>
            <a:ext cx="2341579" cy="20103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44" name="Content Placeholder 6"/>
          <p:cNvSpPr>
            <a:spLocks noGrp="1"/>
          </p:cNvSpPr>
          <p:nvPr>
            <p:ph idx="10"/>
          </p:nvPr>
        </p:nvSpPr>
        <p:spPr>
          <a:xfrm>
            <a:off x="3124200" y="3810000"/>
            <a:ext cx="5696780" cy="1076332"/>
          </a:xfrm>
        </p:spPr>
        <p:txBody>
          <a:bodyPr/>
          <a:lstStyle/>
          <a:p>
            <a:pPr indent="-342900" algn="ctr"/>
            <a:endParaRPr lang="ru-RU" altLang="ko-KR" sz="1800" dirty="0" smtClean="0">
              <a:solidFill>
                <a:schemeClr val="tx1"/>
              </a:solidFill>
            </a:endParaRPr>
          </a:p>
          <a:p>
            <a:pPr indent="-342900" algn="ctr"/>
            <a:r>
              <a:rPr lang="ru-RU" altLang="ko-KR" sz="1800" dirty="0" smtClean="0">
                <a:solidFill>
                  <a:schemeClr val="tx1"/>
                </a:solidFill>
              </a:rPr>
              <a:t>Формат взаимодействия с партнерами  </a:t>
            </a:r>
          </a:p>
          <a:p>
            <a:pPr indent="-342900">
              <a:buFont typeface="+mj-lt"/>
              <a:buAutoNum type="arabicPeriod"/>
            </a:pPr>
            <a:r>
              <a:rPr lang="ru-RU" altLang="ko-KR" sz="1800" dirty="0" smtClean="0">
                <a:solidFill>
                  <a:schemeClr val="tx1"/>
                </a:solidFill>
              </a:rPr>
              <a:t>Разработка и защита проектов </a:t>
            </a:r>
          </a:p>
          <a:p>
            <a:pPr indent="-342900">
              <a:buFont typeface="+mj-lt"/>
              <a:buAutoNum type="arabicPeriod"/>
            </a:pPr>
            <a:r>
              <a:rPr lang="ru-RU" altLang="ko-KR" sz="1800" dirty="0" smtClean="0">
                <a:solidFill>
                  <a:schemeClr val="tx1"/>
                </a:solidFill>
              </a:rPr>
              <a:t>Профессиональные практики</a:t>
            </a:r>
          </a:p>
        </p:txBody>
      </p:sp>
      <p:sp>
        <p:nvSpPr>
          <p:cNvPr id="45" name="Content Placeholder 6"/>
          <p:cNvSpPr>
            <a:spLocks noGrp="1"/>
          </p:cNvSpPr>
          <p:nvPr>
            <p:ph idx="10"/>
          </p:nvPr>
        </p:nvSpPr>
        <p:spPr>
          <a:xfrm>
            <a:off x="142844" y="3352800"/>
            <a:ext cx="2643174" cy="2733676"/>
          </a:xfrm>
        </p:spPr>
        <p:txBody>
          <a:bodyPr/>
          <a:lstStyle/>
          <a:p>
            <a:r>
              <a:rPr lang="ru-RU" altLang="ko-KR" sz="1800" i="1" dirty="0" smtClean="0">
                <a:solidFill>
                  <a:schemeClr val="tx1"/>
                </a:solidFill>
              </a:rPr>
              <a:t>«Специализированные классы не просто сбор способных детей, это не факультатив, это тяжелейшая работа и школьное обучение совершенно другого уровня»</a:t>
            </a:r>
          </a:p>
          <a:p>
            <a:pPr algn="r"/>
            <a:r>
              <a:rPr lang="ru-RU" altLang="ko-KR" sz="1600" i="1" dirty="0" smtClean="0">
                <a:solidFill>
                  <a:schemeClr val="tx1"/>
                </a:solidFill>
              </a:rPr>
              <a:t>В.А. </a:t>
            </a:r>
            <a:r>
              <a:rPr lang="ru-RU" altLang="ko-KR" sz="1600" i="1" dirty="0" err="1" smtClean="0">
                <a:solidFill>
                  <a:schemeClr val="tx1"/>
                </a:solidFill>
              </a:rPr>
              <a:t>Толоконский</a:t>
            </a:r>
            <a:endParaRPr lang="ko-KR" altLang="en-US" sz="1600" i="1" dirty="0">
              <a:solidFill>
                <a:schemeClr val="tx1"/>
              </a:solidFill>
            </a:endParaRPr>
          </a:p>
        </p:txBody>
      </p:sp>
      <p:cxnSp>
        <p:nvCxnSpPr>
          <p:cNvPr id="47" name="Прямая соединительная линия 46"/>
          <p:cNvCxnSpPr/>
          <p:nvPr/>
        </p:nvCxnSpPr>
        <p:spPr>
          <a:xfrm>
            <a:off x="3000364" y="5029200"/>
            <a:ext cx="614363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8" name="Content Placeholder 6"/>
          <p:cNvSpPr>
            <a:spLocks noGrp="1"/>
          </p:cNvSpPr>
          <p:nvPr>
            <p:ph idx="10"/>
          </p:nvPr>
        </p:nvSpPr>
        <p:spPr>
          <a:xfrm>
            <a:off x="3142420" y="5257800"/>
            <a:ext cx="5696780" cy="1214446"/>
          </a:xfrm>
        </p:spPr>
        <p:txBody>
          <a:bodyPr/>
          <a:lstStyle/>
          <a:p>
            <a:pPr indent="-342900">
              <a:buFont typeface="Wingdings" pitchFamily="2" charset="2"/>
              <a:buChar char="Ø"/>
            </a:pPr>
            <a:r>
              <a:rPr lang="ru-RU" altLang="ko-KR" sz="1800" dirty="0" smtClean="0">
                <a:solidFill>
                  <a:schemeClr val="tx1"/>
                </a:solidFill>
              </a:rPr>
              <a:t>Организация профессиональных проб</a:t>
            </a:r>
          </a:p>
          <a:p>
            <a:pPr indent="-342900">
              <a:buFont typeface="Wingdings" pitchFamily="2" charset="2"/>
              <a:buChar char="Ø"/>
            </a:pPr>
            <a:r>
              <a:rPr lang="ru-RU" altLang="ko-KR" sz="1800" dirty="0" smtClean="0">
                <a:solidFill>
                  <a:schemeClr val="tx1"/>
                </a:solidFill>
              </a:rPr>
              <a:t>Организация сотрудничества с индустриальными партнерами</a:t>
            </a:r>
          </a:p>
          <a:p>
            <a:pPr indent="-342900">
              <a:buFont typeface="Wingdings" pitchFamily="2" charset="2"/>
              <a:buChar char="Ø"/>
            </a:pPr>
            <a:r>
              <a:rPr lang="ru-RU" altLang="ko-KR" sz="1800" dirty="0" smtClean="0">
                <a:solidFill>
                  <a:schemeClr val="tx1"/>
                </a:solidFill>
              </a:rPr>
              <a:t>Развитие корпоративных классов</a:t>
            </a:r>
          </a:p>
          <a:p>
            <a:pPr indent="-342900">
              <a:buFont typeface="Wingdings" pitchFamily="2" charset="2"/>
              <a:buChar char="Ø"/>
            </a:pPr>
            <a:r>
              <a:rPr lang="ru-RU" altLang="ko-KR" sz="1800" dirty="0" smtClean="0">
                <a:solidFill>
                  <a:schemeClr val="tx1"/>
                </a:solidFill>
              </a:rPr>
              <a:t>Школа при университете</a:t>
            </a:r>
            <a:endParaRPr lang="ko-KR" altLang="en-US" sz="1800" dirty="0">
              <a:solidFill>
                <a:schemeClr val="tx1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071802" y="1146751"/>
            <a:ext cx="214314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b="1" dirty="0" smtClean="0"/>
              <a:t>Инженерно-технологический</a:t>
            </a:r>
          </a:p>
          <a:p>
            <a:pPr algn="ctr"/>
            <a:r>
              <a:rPr lang="ru-RU" altLang="ko-KR" dirty="0" smtClean="0"/>
              <a:t>математика (</a:t>
            </a:r>
            <a:r>
              <a:rPr lang="ru-RU" altLang="ko-KR" dirty="0" err="1" smtClean="0"/>
              <a:t>п</a:t>
            </a:r>
            <a:r>
              <a:rPr lang="ru-RU" altLang="ko-KR" dirty="0" smtClean="0"/>
              <a:t>) 45,9</a:t>
            </a:r>
          </a:p>
          <a:p>
            <a:pPr algn="ctr"/>
            <a:r>
              <a:rPr lang="ru-RU" altLang="ko-KR" dirty="0" smtClean="0"/>
              <a:t>физика 53,9</a:t>
            </a:r>
          </a:p>
          <a:p>
            <a:pPr algn="ctr"/>
            <a:r>
              <a:rPr lang="ru-RU" altLang="ko-KR" dirty="0" smtClean="0"/>
              <a:t>информатика 64,7</a:t>
            </a:r>
          </a:p>
          <a:p>
            <a:pPr algn="ctr"/>
            <a:endParaRPr lang="ru-RU" altLang="ko-KR" dirty="0" smtClean="0"/>
          </a:p>
          <a:p>
            <a:pPr algn="ctr"/>
            <a:endParaRPr lang="ru-RU" altLang="ko-KR" dirty="0" smtClean="0"/>
          </a:p>
          <a:p>
            <a:pPr algn="ctr"/>
            <a:endParaRPr lang="ru-RU" altLang="ko-KR" dirty="0" smtClean="0"/>
          </a:p>
          <a:p>
            <a:pPr algn="ctr"/>
            <a:r>
              <a:rPr lang="ru-RU" altLang="ko-KR" dirty="0" smtClean="0"/>
              <a:t>78 %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081590" y="914400"/>
            <a:ext cx="223361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b="1" dirty="0" err="1" smtClean="0"/>
              <a:t>Естественно-научный</a:t>
            </a:r>
            <a:endParaRPr lang="ru-RU" altLang="ko-KR" b="1" dirty="0" smtClean="0"/>
          </a:p>
          <a:p>
            <a:pPr algn="ctr"/>
            <a:r>
              <a:rPr lang="ru-RU" altLang="ko-KR" dirty="0" smtClean="0"/>
              <a:t>математика (</a:t>
            </a:r>
            <a:r>
              <a:rPr lang="ru-RU" altLang="ko-KR" dirty="0" err="1" smtClean="0"/>
              <a:t>п</a:t>
            </a:r>
            <a:r>
              <a:rPr lang="ru-RU" altLang="ko-KR" dirty="0" smtClean="0"/>
              <a:t>) 41,3</a:t>
            </a:r>
          </a:p>
          <a:p>
            <a:pPr algn="ctr"/>
            <a:r>
              <a:rPr lang="ru-RU" altLang="ko-KR" dirty="0" smtClean="0"/>
              <a:t>физика 48,6</a:t>
            </a:r>
          </a:p>
          <a:p>
            <a:pPr algn="ctr"/>
            <a:r>
              <a:rPr lang="ru-RU" altLang="ko-KR" dirty="0" smtClean="0"/>
              <a:t>химия 71</a:t>
            </a:r>
          </a:p>
          <a:p>
            <a:pPr algn="ctr"/>
            <a:r>
              <a:rPr lang="ru-RU" altLang="ko-KR" dirty="0" smtClean="0"/>
              <a:t>биология 53</a:t>
            </a:r>
          </a:p>
          <a:p>
            <a:pPr algn="ctr"/>
            <a:endParaRPr lang="ru-RU" altLang="ko-KR" dirty="0" smtClean="0"/>
          </a:p>
          <a:p>
            <a:pPr algn="ctr"/>
            <a:r>
              <a:rPr lang="ru-RU" altLang="ko-KR" b="1" dirty="0" smtClean="0"/>
              <a:t>Поступление по профилю</a:t>
            </a:r>
          </a:p>
          <a:p>
            <a:pPr algn="ctr"/>
            <a:r>
              <a:rPr lang="ru-RU" altLang="ko-KR" dirty="0" smtClean="0"/>
              <a:t>84 %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162800" y="1219200"/>
            <a:ext cx="183835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b="1" dirty="0" smtClean="0"/>
              <a:t>Правовой </a:t>
            </a:r>
          </a:p>
          <a:p>
            <a:pPr algn="ctr"/>
            <a:r>
              <a:rPr lang="ru-RU" altLang="ko-KR" dirty="0" smtClean="0"/>
              <a:t>обществознание 62</a:t>
            </a:r>
          </a:p>
          <a:p>
            <a:pPr algn="ctr"/>
            <a:r>
              <a:rPr lang="ru-RU" altLang="ko-KR" dirty="0" smtClean="0"/>
              <a:t>история 62</a:t>
            </a:r>
          </a:p>
          <a:p>
            <a:pPr algn="ctr"/>
            <a:endParaRPr lang="ru-RU" altLang="ko-KR" dirty="0" smtClean="0"/>
          </a:p>
          <a:p>
            <a:pPr algn="ctr"/>
            <a:endParaRPr lang="ru-RU" altLang="ko-KR" dirty="0" smtClean="0"/>
          </a:p>
          <a:p>
            <a:pPr algn="ctr"/>
            <a:endParaRPr lang="ru-RU" altLang="ko-KR" dirty="0" smtClean="0"/>
          </a:p>
          <a:p>
            <a:pPr algn="ctr"/>
            <a:endParaRPr lang="ru-RU" altLang="ko-KR" dirty="0" smtClean="0"/>
          </a:p>
          <a:p>
            <a:pPr algn="ctr"/>
            <a:r>
              <a:rPr lang="ru-RU" altLang="ko-KR" dirty="0" smtClean="0"/>
              <a:t>40 %</a:t>
            </a:r>
          </a:p>
        </p:txBody>
      </p:sp>
      <p:pic>
        <p:nvPicPr>
          <p:cNvPr id="52" name="Picture 4" descr="C:\Users\Ольга\Desktop\Без имени-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09697" y="152400"/>
            <a:ext cx="781903" cy="838200"/>
          </a:xfrm>
          <a:prstGeom prst="rect">
            <a:avLst/>
          </a:prstGeom>
          <a:noFill/>
        </p:spPr>
      </p:pic>
      <p:sp>
        <p:nvSpPr>
          <p:cNvPr id="54" name="Title 3"/>
          <p:cNvSpPr>
            <a:spLocks noGrp="1"/>
          </p:cNvSpPr>
          <p:nvPr>
            <p:ph type="title"/>
          </p:nvPr>
        </p:nvSpPr>
        <p:spPr>
          <a:xfrm>
            <a:off x="0" y="2032"/>
            <a:ext cx="9144000" cy="1069514"/>
          </a:xfrm>
        </p:spPr>
        <p:txBody>
          <a:bodyPr/>
          <a:lstStyle/>
          <a:p>
            <a:r>
              <a:rPr lang="ru-RU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Специализированные классы</a:t>
            </a:r>
            <a:endParaRPr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Дата 9"/>
          <p:cNvSpPr txBox="1">
            <a:spLocks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28.08.2017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7036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99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 rot="5400000">
            <a:off x="183336" y="3888573"/>
            <a:ext cx="5634054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4" name="Content Placeholder 6"/>
          <p:cNvSpPr>
            <a:spLocks noGrp="1"/>
          </p:cNvSpPr>
          <p:nvPr>
            <p:ph idx="10"/>
          </p:nvPr>
        </p:nvSpPr>
        <p:spPr>
          <a:xfrm>
            <a:off x="3124200" y="1066800"/>
            <a:ext cx="5696780" cy="3819532"/>
          </a:xfrm>
        </p:spPr>
        <p:txBody>
          <a:bodyPr/>
          <a:lstStyle/>
          <a:p>
            <a:pPr indent="-342900" algn="ctr"/>
            <a:r>
              <a:rPr lang="ru-RU" sz="1800" dirty="0" err="1" smtClean="0">
                <a:solidFill>
                  <a:schemeClr val="tx1"/>
                </a:solidFill>
              </a:rPr>
              <a:t>Пилотные</a:t>
            </a:r>
            <a:r>
              <a:rPr lang="ru-RU" sz="1800" dirty="0" smtClean="0">
                <a:solidFill>
                  <a:schemeClr val="tx1"/>
                </a:solidFill>
              </a:rPr>
              <a:t> школы во ФГОС СОО №2,Лицей, 9</a:t>
            </a:r>
          </a:p>
          <a:p>
            <a:pPr indent="-342900" algn="ctr"/>
            <a:endParaRPr lang="ru-RU" sz="1800" dirty="0" smtClean="0">
              <a:solidFill>
                <a:schemeClr val="tx1"/>
              </a:solidFill>
            </a:endParaRPr>
          </a:p>
          <a:p>
            <a:pPr indent="-342900" algn="ctr">
              <a:buFont typeface="Wingdings" pitchFamily="2" charset="2"/>
              <a:buChar char="Ø"/>
            </a:pPr>
            <a:r>
              <a:rPr lang="ru-RU" sz="1800" dirty="0" smtClean="0">
                <a:solidFill>
                  <a:schemeClr val="tx1"/>
                </a:solidFill>
              </a:rPr>
              <a:t>сформирован и размещен на сайте МИМЦ общий банк тем проектов для учащихся </a:t>
            </a:r>
            <a:r>
              <a:rPr lang="ru-RU" sz="1800" dirty="0" err="1" smtClean="0">
                <a:solidFill>
                  <a:schemeClr val="tx1"/>
                </a:solidFill>
              </a:rPr>
              <a:t>пилотных</a:t>
            </a:r>
            <a:r>
              <a:rPr lang="ru-RU" sz="1800" dirty="0" smtClean="0">
                <a:solidFill>
                  <a:schemeClr val="tx1"/>
                </a:solidFill>
              </a:rPr>
              <a:t> школ;</a:t>
            </a:r>
          </a:p>
          <a:p>
            <a:pPr indent="-342900" algn="ctr">
              <a:buFont typeface="Wingdings" pitchFamily="2" charset="2"/>
              <a:buChar char="Ø"/>
            </a:pPr>
            <a:endParaRPr lang="ru-RU" sz="1800" dirty="0" smtClean="0">
              <a:solidFill>
                <a:schemeClr val="tx1"/>
              </a:solidFill>
            </a:endParaRPr>
          </a:p>
          <a:p>
            <a:pPr indent="-342900" algn="ctr">
              <a:buFont typeface="Wingdings" pitchFamily="2" charset="2"/>
              <a:buChar char="Ø"/>
            </a:pPr>
            <a:r>
              <a:rPr lang="ru-RU" sz="1800" dirty="0" smtClean="0">
                <a:solidFill>
                  <a:schemeClr val="tx1"/>
                </a:solidFill>
              </a:rPr>
              <a:t>  разработано и утверждено «Положение об организации работы с индивидуальными планами», закрепляющее возможность руководства выбора руководителем ИП педагога из иного ОУ;</a:t>
            </a:r>
          </a:p>
          <a:p>
            <a:pPr indent="-342900" algn="ctr">
              <a:buFont typeface="Wingdings" pitchFamily="2" charset="2"/>
              <a:buChar char="Ø"/>
            </a:pPr>
            <a:r>
              <a:rPr lang="ru-RU" sz="1800" dirty="0" smtClean="0">
                <a:solidFill>
                  <a:schemeClr val="tx1"/>
                </a:solidFill>
              </a:rPr>
              <a:t> разработан и реализован цикл открытых лекций для ОО.</a:t>
            </a:r>
          </a:p>
          <a:p>
            <a:pPr indent="-342900" algn="ctr"/>
            <a:endParaRPr lang="ru-RU" altLang="ko-KR" sz="1800" dirty="0" smtClean="0">
              <a:solidFill>
                <a:schemeClr val="tx1"/>
              </a:solidFill>
            </a:endParaRPr>
          </a:p>
        </p:txBody>
      </p:sp>
      <p:sp>
        <p:nvSpPr>
          <p:cNvPr id="45" name="Content Placeholder 6"/>
          <p:cNvSpPr>
            <a:spLocks noGrp="1"/>
          </p:cNvSpPr>
          <p:nvPr>
            <p:ph idx="10"/>
          </p:nvPr>
        </p:nvSpPr>
        <p:spPr>
          <a:xfrm>
            <a:off x="142844" y="3352800"/>
            <a:ext cx="2643174" cy="2733676"/>
          </a:xfrm>
        </p:spPr>
        <p:txBody>
          <a:bodyPr/>
          <a:lstStyle/>
          <a:p>
            <a:r>
              <a:rPr lang="ru-RU" sz="1600" dirty="0" smtClean="0">
                <a:solidFill>
                  <a:schemeClr val="tx1"/>
                </a:solidFill>
              </a:rPr>
              <a:t>«Школа — это мастерская, где формируется мысль подрастающего поколения, надо крепко держать ее в руках, если не хочешь выпустить из рук будущее»</a:t>
            </a:r>
            <a:br>
              <a:rPr lang="ru-RU" sz="1600" dirty="0" smtClean="0">
                <a:solidFill>
                  <a:schemeClr val="tx1"/>
                </a:solidFill>
              </a:rPr>
            </a:br>
            <a:endParaRPr lang="ru-RU" sz="1600" dirty="0" smtClean="0">
              <a:solidFill>
                <a:schemeClr val="tx1"/>
              </a:solidFill>
            </a:endParaRPr>
          </a:p>
          <a:p>
            <a:pPr algn="r"/>
            <a:r>
              <a:rPr lang="ru-RU" sz="1600" dirty="0" smtClean="0">
                <a:solidFill>
                  <a:schemeClr val="tx1"/>
                </a:solidFill>
              </a:rPr>
              <a:t>Анри Барбюс,</a:t>
            </a:r>
          </a:p>
          <a:p>
            <a:pPr algn="r"/>
            <a:r>
              <a:rPr lang="ru-RU" sz="1600" dirty="0" smtClean="0">
                <a:solidFill>
                  <a:schemeClr val="tx1"/>
                </a:solidFill>
              </a:rPr>
              <a:t> французский писатель, журналист </a:t>
            </a:r>
            <a:br>
              <a:rPr lang="ru-RU" sz="1600" dirty="0" smtClean="0">
                <a:solidFill>
                  <a:schemeClr val="tx1"/>
                </a:solidFill>
              </a:rPr>
            </a:br>
            <a:endParaRPr lang="ru-RU" sz="1600" dirty="0" smtClean="0">
              <a:solidFill>
                <a:schemeClr val="tx1"/>
              </a:solidFill>
            </a:endParaRPr>
          </a:p>
          <a:p>
            <a:r>
              <a:rPr lang="ru-RU" sz="1600" dirty="0" smtClean="0"/>
              <a:t/>
            </a:r>
            <a:br>
              <a:rPr lang="ru-RU" sz="1600" dirty="0" smtClean="0"/>
            </a:br>
            <a:endParaRPr lang="ko-KR" altLang="en-US" sz="1600" i="1" dirty="0">
              <a:solidFill>
                <a:schemeClr val="tx1"/>
              </a:solidFill>
            </a:endParaRPr>
          </a:p>
        </p:txBody>
      </p:sp>
      <p:cxnSp>
        <p:nvCxnSpPr>
          <p:cNvPr id="47" name="Прямая соединительная линия 46"/>
          <p:cNvCxnSpPr/>
          <p:nvPr/>
        </p:nvCxnSpPr>
        <p:spPr>
          <a:xfrm>
            <a:off x="3000364" y="5029200"/>
            <a:ext cx="614363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8" name="Content Placeholder 6"/>
          <p:cNvSpPr>
            <a:spLocks noGrp="1"/>
          </p:cNvSpPr>
          <p:nvPr>
            <p:ph idx="10"/>
          </p:nvPr>
        </p:nvSpPr>
        <p:spPr>
          <a:xfrm>
            <a:off x="3142420" y="5257800"/>
            <a:ext cx="5696780" cy="1214446"/>
          </a:xfrm>
        </p:spPr>
        <p:txBody>
          <a:bodyPr/>
          <a:lstStyle/>
          <a:p>
            <a:pPr indent="-342900">
              <a:buFont typeface="Wingdings" pitchFamily="2" charset="2"/>
              <a:buChar char="Ø"/>
            </a:pPr>
            <a:r>
              <a:rPr lang="ru-RU" altLang="ko-KR" sz="1800" dirty="0" smtClean="0">
                <a:solidFill>
                  <a:schemeClr val="tx1"/>
                </a:solidFill>
              </a:rPr>
              <a:t>Организация профессиональных проб</a:t>
            </a:r>
          </a:p>
          <a:p>
            <a:pPr indent="-342900">
              <a:buFont typeface="Wingdings" pitchFamily="2" charset="2"/>
              <a:buChar char="Ø"/>
            </a:pPr>
            <a:r>
              <a:rPr lang="ru-RU" altLang="ko-KR" sz="1800" dirty="0" smtClean="0">
                <a:solidFill>
                  <a:schemeClr val="tx1"/>
                </a:solidFill>
              </a:rPr>
              <a:t>Организация сотрудничества с индустриальными партнерами</a:t>
            </a:r>
          </a:p>
          <a:p>
            <a:pPr indent="-342900">
              <a:buFont typeface="Wingdings" pitchFamily="2" charset="2"/>
              <a:buChar char="Ø"/>
            </a:pPr>
            <a:r>
              <a:rPr lang="ru-RU" altLang="ko-KR" sz="1800" dirty="0" smtClean="0">
                <a:solidFill>
                  <a:schemeClr val="tx1"/>
                </a:solidFill>
              </a:rPr>
              <a:t>Развитие корпоративных классов</a:t>
            </a:r>
          </a:p>
          <a:p>
            <a:pPr indent="-342900">
              <a:buFont typeface="Wingdings" pitchFamily="2" charset="2"/>
              <a:buChar char="Ø"/>
            </a:pPr>
            <a:r>
              <a:rPr lang="ru-RU" altLang="ko-KR" sz="1800" dirty="0" smtClean="0">
                <a:solidFill>
                  <a:schemeClr val="tx1"/>
                </a:solidFill>
              </a:rPr>
              <a:t>Школа при университете</a:t>
            </a:r>
            <a:endParaRPr lang="ko-KR" altLang="en-US" sz="1800" dirty="0">
              <a:solidFill>
                <a:schemeClr val="tx1"/>
              </a:solidFill>
            </a:endParaRPr>
          </a:p>
        </p:txBody>
      </p:sp>
      <p:pic>
        <p:nvPicPr>
          <p:cNvPr id="52" name="Picture 4" descr="C:\Users\Ольга\Desktop\Без имени-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09697" y="152400"/>
            <a:ext cx="781903" cy="838200"/>
          </a:xfrm>
          <a:prstGeom prst="rect">
            <a:avLst/>
          </a:prstGeom>
          <a:noFill/>
        </p:spPr>
      </p:pic>
      <p:sp>
        <p:nvSpPr>
          <p:cNvPr id="54" name="Title 3"/>
          <p:cNvSpPr>
            <a:spLocks noGrp="1"/>
          </p:cNvSpPr>
          <p:nvPr>
            <p:ph type="title"/>
          </p:nvPr>
        </p:nvSpPr>
        <p:spPr>
          <a:xfrm>
            <a:off x="0" y="2032"/>
            <a:ext cx="9144000" cy="1069514"/>
          </a:xfrm>
        </p:spPr>
        <p:txBody>
          <a:bodyPr/>
          <a:lstStyle/>
          <a:p>
            <a:r>
              <a:rPr lang="ru-RU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старшая школа</a:t>
            </a:r>
            <a:endParaRPr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Дата 9"/>
          <p:cNvSpPr txBox="1">
            <a:spLocks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28.08.2017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 descr="C:\Users\1\Desktop\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762000"/>
            <a:ext cx="2743200" cy="19240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87036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99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 rot="5400000">
            <a:off x="183336" y="3888573"/>
            <a:ext cx="5634054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4" name="Content Placeholder 6"/>
          <p:cNvSpPr>
            <a:spLocks noGrp="1"/>
          </p:cNvSpPr>
          <p:nvPr>
            <p:ph idx="10"/>
          </p:nvPr>
        </p:nvSpPr>
        <p:spPr>
          <a:xfrm>
            <a:off x="3124200" y="1066800"/>
            <a:ext cx="5696780" cy="3819532"/>
          </a:xfrm>
        </p:spPr>
        <p:txBody>
          <a:bodyPr/>
          <a:lstStyle/>
          <a:p>
            <a:pPr indent="-342900" algn="ctr">
              <a:buFont typeface="Wingdings" pitchFamily="2" charset="2"/>
              <a:buChar char="Ø"/>
            </a:pPr>
            <a:r>
              <a:rPr lang="ru-RU" sz="1800" dirty="0" smtClean="0">
                <a:solidFill>
                  <a:schemeClr val="tx1"/>
                </a:solidFill>
              </a:rPr>
              <a:t> Положительная динамика качества выполнения работ Всероссийской олимпиады школьников на муниципальном этапе;</a:t>
            </a:r>
          </a:p>
          <a:p>
            <a:pPr indent="-342900" algn="ctr">
              <a:buFont typeface="Wingdings" pitchFamily="2" charset="2"/>
              <a:buChar char="Ø"/>
            </a:pPr>
            <a:r>
              <a:rPr lang="ru-RU" sz="1800" dirty="0" smtClean="0">
                <a:solidFill>
                  <a:schemeClr val="tx1"/>
                </a:solidFill>
              </a:rPr>
              <a:t>эффективность участия во Всероссийской олимпиаде школьников выросла с 6,4 % до 11,5 %</a:t>
            </a:r>
          </a:p>
          <a:p>
            <a:pPr indent="-342900" algn="ctr"/>
            <a:r>
              <a:rPr lang="ru-RU" sz="1800" dirty="0" smtClean="0">
                <a:solidFill>
                  <a:schemeClr val="tx1"/>
                </a:solidFill>
              </a:rPr>
              <a:t>  ( с 2012г. );</a:t>
            </a:r>
          </a:p>
          <a:p>
            <a:pPr indent="-342900" algn="ctr">
              <a:buFont typeface="Wingdings" pitchFamily="2" charset="2"/>
              <a:buChar char="Ø"/>
            </a:pPr>
            <a:r>
              <a:rPr lang="ru-RU" sz="1800" dirty="0" smtClean="0">
                <a:solidFill>
                  <a:schemeClr val="tx1"/>
                </a:solidFill>
              </a:rPr>
              <a:t> 6 призовых мест в крае  в 2017 году;</a:t>
            </a:r>
          </a:p>
          <a:p>
            <a:pPr indent="-342900" algn="ctr">
              <a:buFont typeface="Wingdings" pitchFamily="2" charset="2"/>
              <a:buChar char="Ø"/>
            </a:pPr>
            <a:r>
              <a:rPr lang="ru-RU" sz="1800" dirty="0" smtClean="0">
                <a:solidFill>
                  <a:schemeClr val="tx1"/>
                </a:solidFill>
              </a:rPr>
              <a:t> с 72 призовых мест поднялись  до 172 в краевых мероприятиях ( с 2013 г. )</a:t>
            </a:r>
          </a:p>
          <a:p>
            <a:pPr indent="-342900" algn="ctr">
              <a:buFont typeface="Wingdings" pitchFamily="2" charset="2"/>
              <a:buChar char="Ø"/>
            </a:pPr>
            <a:r>
              <a:rPr lang="ru-RU" sz="1800" dirty="0" smtClean="0">
                <a:solidFill>
                  <a:schemeClr val="tx1"/>
                </a:solidFill>
              </a:rPr>
              <a:t>увеличивается количество участников олимпиад при СФУ.</a:t>
            </a:r>
            <a:endParaRPr lang="ru-RU" altLang="ko-KR" sz="1800" dirty="0" smtClean="0">
              <a:solidFill>
                <a:schemeClr val="tx1"/>
              </a:solidFill>
            </a:endParaRPr>
          </a:p>
        </p:txBody>
      </p:sp>
      <p:sp>
        <p:nvSpPr>
          <p:cNvPr id="45" name="Content Placeholder 6"/>
          <p:cNvSpPr>
            <a:spLocks noGrp="1"/>
          </p:cNvSpPr>
          <p:nvPr>
            <p:ph idx="10"/>
          </p:nvPr>
        </p:nvSpPr>
        <p:spPr>
          <a:xfrm>
            <a:off x="0" y="2743200"/>
            <a:ext cx="3048000" cy="3733800"/>
          </a:xfrm>
        </p:spPr>
        <p:txBody>
          <a:bodyPr/>
          <a:lstStyle/>
          <a:p>
            <a:r>
              <a:rPr lang="ru-RU" altLang="ko-KR" sz="1600" i="1" dirty="0" smtClean="0">
                <a:solidFill>
                  <a:schemeClr val="tx1"/>
                </a:solidFill>
              </a:rPr>
              <a:t>«Основная задача- построение интегрированной образовательной среды, расширяющей возможности развития высокомотивированных и одаренных школьников через кооперацию деятельности учреждений общего образования, детского технопарка, </a:t>
            </a:r>
            <a:r>
              <a:rPr lang="ru-RU" altLang="ko-KR" sz="1600" i="1" dirty="0" err="1" smtClean="0">
                <a:solidFill>
                  <a:schemeClr val="tx1"/>
                </a:solidFill>
              </a:rPr>
              <a:t>бизнес-инкубатора</a:t>
            </a:r>
            <a:r>
              <a:rPr lang="ru-RU" altLang="ko-KR" sz="1600" i="1" dirty="0" smtClean="0">
                <a:solidFill>
                  <a:schemeClr val="tx1"/>
                </a:solidFill>
              </a:rPr>
              <a:t>, вузов и других партнеров»</a:t>
            </a:r>
          </a:p>
          <a:p>
            <a:pPr algn="r"/>
            <a:r>
              <a:rPr lang="ru-RU" altLang="ko-KR" sz="1600" i="1" dirty="0" smtClean="0">
                <a:solidFill>
                  <a:schemeClr val="tx1"/>
                </a:solidFill>
              </a:rPr>
              <a:t> С.И. </a:t>
            </a:r>
            <a:r>
              <a:rPr lang="ru-RU" altLang="ko-KR" sz="1600" i="1" dirty="0" err="1" smtClean="0">
                <a:solidFill>
                  <a:schemeClr val="tx1"/>
                </a:solidFill>
              </a:rPr>
              <a:t>Маковская,министр</a:t>
            </a:r>
            <a:r>
              <a:rPr lang="ru-RU" altLang="ko-KR" sz="1600" i="1" dirty="0" smtClean="0">
                <a:solidFill>
                  <a:schemeClr val="tx1"/>
                </a:solidFill>
              </a:rPr>
              <a:t> образования Красноярского края</a:t>
            </a:r>
          </a:p>
          <a:p>
            <a:pPr algn="r"/>
            <a:r>
              <a:rPr lang="ru-RU" altLang="ko-KR" sz="1600" i="1" dirty="0" smtClean="0">
                <a:solidFill>
                  <a:schemeClr val="tx1"/>
                </a:solidFill>
              </a:rPr>
              <a:t> С</a:t>
            </a:r>
            <a:endParaRPr lang="ko-KR" altLang="en-US" sz="1600" i="1" dirty="0">
              <a:solidFill>
                <a:schemeClr val="tx1"/>
              </a:solidFill>
            </a:endParaRPr>
          </a:p>
        </p:txBody>
      </p:sp>
      <p:cxnSp>
        <p:nvCxnSpPr>
          <p:cNvPr id="47" name="Прямая соединительная линия 46"/>
          <p:cNvCxnSpPr/>
          <p:nvPr/>
        </p:nvCxnSpPr>
        <p:spPr>
          <a:xfrm>
            <a:off x="3000364" y="5029200"/>
            <a:ext cx="614363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8" name="Content Placeholder 6"/>
          <p:cNvSpPr>
            <a:spLocks noGrp="1"/>
          </p:cNvSpPr>
          <p:nvPr>
            <p:ph idx="10"/>
          </p:nvPr>
        </p:nvSpPr>
        <p:spPr>
          <a:xfrm>
            <a:off x="3142420" y="5257800"/>
            <a:ext cx="5696780" cy="1214446"/>
          </a:xfrm>
        </p:spPr>
        <p:txBody>
          <a:bodyPr/>
          <a:lstStyle/>
          <a:p>
            <a:pPr indent="-342900">
              <a:buFont typeface="Wingdings" pitchFamily="2" charset="2"/>
              <a:buChar char="Ø"/>
            </a:pPr>
            <a:r>
              <a:rPr lang="ru-RU" altLang="ko-KR" sz="1800" dirty="0" smtClean="0">
                <a:solidFill>
                  <a:schemeClr val="tx1"/>
                </a:solidFill>
              </a:rPr>
              <a:t>Летние муниципальные смены для высокомотивированных детей</a:t>
            </a:r>
          </a:p>
          <a:p>
            <a:pPr indent="-342900">
              <a:buFont typeface="Wingdings" pitchFamily="2" charset="2"/>
              <a:buChar char="Ø"/>
            </a:pPr>
            <a:r>
              <a:rPr lang="ru-RU" altLang="ko-KR" sz="1800" dirty="0" smtClean="0">
                <a:solidFill>
                  <a:schemeClr val="tx1"/>
                </a:solidFill>
              </a:rPr>
              <a:t>Усиление технического направления в работе с одаренными детьми</a:t>
            </a:r>
            <a:endParaRPr lang="ko-KR" altLang="en-US" sz="1800" dirty="0">
              <a:solidFill>
                <a:schemeClr val="tx1"/>
              </a:solidFill>
            </a:endParaRPr>
          </a:p>
        </p:txBody>
      </p:sp>
      <p:pic>
        <p:nvPicPr>
          <p:cNvPr id="52" name="Picture 4" descr="C:\Users\Ольга\Desktop\Без имени-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09697" y="152400"/>
            <a:ext cx="781903" cy="838200"/>
          </a:xfrm>
          <a:prstGeom prst="rect">
            <a:avLst/>
          </a:prstGeom>
          <a:noFill/>
        </p:spPr>
      </p:pic>
      <p:sp>
        <p:nvSpPr>
          <p:cNvPr id="54" name="Title 3"/>
          <p:cNvSpPr>
            <a:spLocks noGrp="1"/>
          </p:cNvSpPr>
          <p:nvPr>
            <p:ph type="title"/>
          </p:nvPr>
        </p:nvSpPr>
        <p:spPr>
          <a:xfrm>
            <a:off x="0" y="2032"/>
            <a:ext cx="9144000" cy="1069514"/>
          </a:xfrm>
        </p:spPr>
        <p:txBody>
          <a:bodyPr/>
          <a:lstStyle/>
          <a:p>
            <a:r>
              <a:rPr lang="ru-RU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Одаренные дети </a:t>
            </a:r>
            <a:endParaRPr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Дата 9"/>
          <p:cNvSpPr txBox="1">
            <a:spLocks/>
          </p:cNvSpPr>
          <p:nvPr/>
        </p:nvSpPr>
        <p:spPr>
          <a:xfrm>
            <a:off x="4572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28.08.2017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50" name="Picture 2" descr="C:\Users\1\Desktop\Без названи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609600"/>
            <a:ext cx="2695575" cy="1895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87036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99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 rot="5400000">
            <a:off x="183336" y="3888573"/>
            <a:ext cx="5634054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3000364" y="3962400"/>
            <a:ext cx="614363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54" name="Picture 4" descr="C:\Users\Ольга\Desktop\Без имени-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09697" y="152400"/>
            <a:ext cx="781903" cy="838200"/>
          </a:xfrm>
          <a:prstGeom prst="rect">
            <a:avLst/>
          </a:prstGeom>
          <a:noFill/>
        </p:spPr>
      </p:pic>
      <p:sp>
        <p:nvSpPr>
          <p:cNvPr id="44" name="Title 3"/>
          <p:cNvSpPr>
            <a:spLocks noGrp="1"/>
          </p:cNvSpPr>
          <p:nvPr>
            <p:ph type="title"/>
          </p:nvPr>
        </p:nvSpPr>
        <p:spPr>
          <a:xfrm>
            <a:off x="0" y="2032"/>
            <a:ext cx="9144000" cy="1069514"/>
          </a:xfrm>
        </p:spPr>
        <p:txBody>
          <a:bodyPr/>
          <a:lstStyle/>
          <a:p>
            <a:r>
              <a:rPr lang="ru-RU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 для детей с ОВЗ</a:t>
            </a:r>
            <a:endParaRPr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Дата 9"/>
          <p:cNvSpPr txBox="1">
            <a:spLocks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28.08.2017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685800"/>
            <a:ext cx="2126974" cy="2133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 descr="dostupnaya-sred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8600" y="5091075"/>
            <a:ext cx="2514600" cy="1233525"/>
          </a:xfrm>
          <a:prstGeom prst="rect">
            <a:avLst/>
          </a:prstGeom>
        </p:spPr>
      </p:pic>
      <p:sp>
        <p:nvSpPr>
          <p:cNvPr id="16" name="Content Placeholder 6"/>
          <p:cNvSpPr>
            <a:spLocks noGrp="1"/>
          </p:cNvSpPr>
          <p:nvPr>
            <p:ph idx="10"/>
          </p:nvPr>
        </p:nvSpPr>
        <p:spPr>
          <a:xfrm>
            <a:off x="3124200" y="1295400"/>
            <a:ext cx="5696780" cy="23622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ru-RU" altLang="ko-KR" sz="1800" dirty="0" smtClean="0">
                <a:solidFill>
                  <a:schemeClr val="tx1"/>
                </a:solidFill>
              </a:rPr>
              <a:t> В ДОУ № 10, 54, 55 - созданы специальные (комбинированные) группы для воспитанников с тяжелыми нарушениями речи.</a:t>
            </a:r>
          </a:p>
          <a:p>
            <a:pPr>
              <a:buFont typeface="Arial" pitchFamily="34" charset="0"/>
              <a:buChar char="•"/>
            </a:pPr>
            <a:r>
              <a:rPr lang="ru-RU" altLang="ko-KR" sz="1800" dirty="0" smtClean="0">
                <a:solidFill>
                  <a:schemeClr val="tx1"/>
                </a:solidFill>
              </a:rPr>
              <a:t> В целях выполнения поручений Губернатора определены базовые ресурсные учреждения для обучающихся с ОВЗ – СОШ №1, 4, 6; </a:t>
            </a:r>
            <a:r>
              <a:rPr lang="ru-RU" altLang="ko-KR" sz="1800" dirty="0">
                <a:solidFill>
                  <a:schemeClr val="tx1"/>
                </a:solidFill>
              </a:rPr>
              <a:t>ДОУ №10</a:t>
            </a:r>
            <a:r>
              <a:rPr lang="ru-RU" altLang="ko-KR" sz="1800" dirty="0" smtClean="0">
                <a:solidFill>
                  <a:schemeClr val="tx1"/>
                </a:solidFill>
              </a:rPr>
              <a:t>, 54, 55.</a:t>
            </a:r>
          </a:p>
          <a:p>
            <a:pPr>
              <a:buFont typeface="Arial" pitchFamily="34" charset="0"/>
              <a:buChar char="•"/>
            </a:pPr>
            <a:r>
              <a:rPr lang="ru-RU" altLang="ko-KR" sz="1800" dirty="0" smtClean="0">
                <a:solidFill>
                  <a:schemeClr val="tx1"/>
                </a:solidFill>
              </a:rPr>
              <a:t> Все ОУ, ДОУ реализуют адаптированные образовательные программы.</a:t>
            </a:r>
            <a:endParaRPr lang="ko-KR" altLang="en-US" sz="1800" dirty="0" smtClean="0">
              <a:solidFill>
                <a:schemeClr val="tx1"/>
              </a:solidFill>
            </a:endParaRPr>
          </a:p>
        </p:txBody>
      </p:sp>
      <p:sp>
        <p:nvSpPr>
          <p:cNvPr id="17" name="Content Placeholder 6"/>
          <p:cNvSpPr>
            <a:spLocks noGrp="1"/>
          </p:cNvSpPr>
          <p:nvPr>
            <p:ph idx="10"/>
          </p:nvPr>
        </p:nvSpPr>
        <p:spPr>
          <a:xfrm>
            <a:off x="3124200" y="4114800"/>
            <a:ext cx="5867400" cy="23622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altLang="ko-KR" sz="1600" dirty="0" smtClean="0">
                <a:solidFill>
                  <a:schemeClr val="tx1"/>
                </a:solidFill>
              </a:rPr>
              <a:t> Проработка вариантов открытия специальных (комбинированных) групп, групп кратковременного пребывания в ДОУ для детей слабослышащих, слабовидящих, с нарушениями ОДА, ЗПР.</a:t>
            </a:r>
          </a:p>
          <a:p>
            <a:pPr>
              <a:buFont typeface="Wingdings" pitchFamily="2" charset="2"/>
              <a:buChar char="Ø"/>
            </a:pPr>
            <a:r>
              <a:rPr lang="ru-RU" altLang="ko-KR" sz="1600" dirty="0" smtClean="0">
                <a:solidFill>
                  <a:schemeClr val="tx1"/>
                </a:solidFill>
              </a:rPr>
              <a:t> Актуализация оказания ранней помощи детям с ОВЗ на основе межведомственного взаимодействия.</a:t>
            </a:r>
          </a:p>
          <a:p>
            <a:pPr>
              <a:buFont typeface="Wingdings" pitchFamily="2" charset="2"/>
              <a:buChar char="Ø"/>
            </a:pPr>
            <a:r>
              <a:rPr lang="ru-RU" altLang="ko-KR" sz="1600" dirty="0" smtClean="0">
                <a:solidFill>
                  <a:schemeClr val="tx1"/>
                </a:solidFill>
              </a:rPr>
              <a:t> Пополнение материально - технической базы и учебно-методического оснащения образовательных учреждений, в первую очередь, базовых , ресурсных.</a:t>
            </a:r>
          </a:p>
          <a:p>
            <a:pPr>
              <a:buFont typeface="Wingdings" pitchFamily="2" charset="2"/>
              <a:buChar char="Ø"/>
            </a:pPr>
            <a:r>
              <a:rPr lang="ru-RU" altLang="ko-KR" sz="1600" dirty="0" smtClean="0">
                <a:solidFill>
                  <a:schemeClr val="tx1"/>
                </a:solidFill>
              </a:rPr>
              <a:t> Продолжение работы по ПК и переподготовке кадров.</a:t>
            </a:r>
            <a:endParaRPr lang="ko-KR" altLang="en-US" sz="1600" dirty="0" smtClean="0">
              <a:solidFill>
                <a:schemeClr val="tx1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0" y="2942989"/>
            <a:ext cx="1600200" cy="193381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87036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0" y="4572000"/>
            <a:ext cx="4876800" cy="1752600"/>
          </a:xfrm>
        </p:spPr>
        <p:txBody>
          <a:bodyPr>
            <a:normAutofit/>
          </a:bodyPr>
          <a:lstStyle/>
          <a:p>
            <a:r>
              <a:rPr lang="ru-RU" sz="2000" dirty="0" smtClean="0"/>
              <a:t>17 % российских учителей используют в своей практике цифровую образовательную среду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задача: освоение </a:t>
            </a:r>
            <a:r>
              <a:rPr lang="ru-RU" sz="1800" dirty="0" smtClean="0"/>
              <a:t>электронной</a:t>
            </a:r>
            <a:r>
              <a:rPr lang="ru-RU" sz="2000" dirty="0" smtClean="0"/>
              <a:t> дидактики</a:t>
            </a:r>
            <a:endParaRPr lang="ru-RU" sz="2000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127349784"/>
              </p:ext>
            </p:extLst>
          </p:nvPr>
        </p:nvGraphicFramePr>
        <p:xfrm>
          <a:off x="3352800" y="533400"/>
          <a:ext cx="5791200" cy="3886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2" descr="C:\Users\Ольга\Desktop\0c90256c3c5474b111c17a89554c653e.jpg"/>
          <p:cNvPicPr>
            <a:picLocks noChangeAspect="1" noChangeArrowheads="1"/>
          </p:cNvPicPr>
          <p:nvPr/>
        </p:nvPicPr>
        <p:blipFill>
          <a:blip r:embed="rId3" cstate="print"/>
          <a:srcRect l="8571"/>
          <a:stretch>
            <a:fillRect/>
          </a:stretch>
        </p:blipFill>
        <p:spPr bwMode="auto">
          <a:xfrm>
            <a:off x="533400" y="1143000"/>
            <a:ext cx="2612571" cy="1905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457200" y="3505200"/>
            <a:ext cx="2743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i="1" dirty="0" smtClean="0"/>
              <a:t>«Учитель – это служение, это призвание, а не оказание услуг»</a:t>
            </a:r>
          </a:p>
          <a:p>
            <a:pPr algn="r"/>
            <a:r>
              <a:rPr lang="ru-RU" altLang="ko-KR" sz="1600" i="1" dirty="0" smtClean="0"/>
              <a:t>О.Ю. Васильева</a:t>
            </a:r>
            <a:endParaRPr lang="ko-KR" altLang="en-US" sz="1600" i="1" dirty="0" smtClean="0"/>
          </a:p>
        </p:txBody>
      </p:sp>
    </p:spTree>
    <p:extLst>
      <p:ext uri="{BB962C8B-B14F-4D97-AF65-F5344CB8AC3E}">
        <p14:creationId xmlns:p14="http://schemas.microsoft.com/office/powerpoint/2010/main" xmlns="" val="925949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99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 rot="5400000">
            <a:off x="183336" y="3888573"/>
            <a:ext cx="5634054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8" name="Content Placeholder 6"/>
          <p:cNvSpPr>
            <a:spLocks noGrp="1"/>
          </p:cNvSpPr>
          <p:nvPr>
            <p:ph idx="10"/>
          </p:nvPr>
        </p:nvSpPr>
        <p:spPr>
          <a:xfrm>
            <a:off x="3124200" y="1600200"/>
            <a:ext cx="5696780" cy="27432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ru-RU" altLang="ko-KR" sz="1800" dirty="0" smtClean="0">
                <a:solidFill>
                  <a:schemeClr val="tx1"/>
                </a:solidFill>
              </a:rPr>
              <a:t> </a:t>
            </a:r>
            <a:r>
              <a:rPr lang="ru-RU" altLang="ko-KR" sz="1800" dirty="0" err="1" smtClean="0">
                <a:solidFill>
                  <a:schemeClr val="tx1"/>
                </a:solidFill>
              </a:rPr>
              <a:t>Метапредметные</a:t>
            </a:r>
            <a:r>
              <a:rPr lang="ru-RU" altLang="ko-KR" sz="1800" dirty="0" smtClean="0">
                <a:solidFill>
                  <a:schemeClr val="tx1"/>
                </a:solidFill>
              </a:rPr>
              <a:t> методические кафедры (ОУ) – Тематические методические объединения (ДОУ) – сетевые сообщества.</a:t>
            </a:r>
          </a:p>
          <a:p>
            <a:pPr>
              <a:buFont typeface="Arial" pitchFamily="34" charset="0"/>
              <a:buChar char="•"/>
            </a:pPr>
            <a:r>
              <a:rPr lang="ru-RU" altLang="ko-KR" sz="1800" dirty="0" smtClean="0">
                <a:solidFill>
                  <a:schemeClr val="tx1"/>
                </a:solidFill>
              </a:rPr>
              <a:t> Апробация , внедрение образовательного стандарта «Педагог» (МБОУ СОШ №1, СОШ №6):</a:t>
            </a:r>
          </a:p>
          <a:p>
            <a:pPr lvl="1">
              <a:buFont typeface="Wingdings" pitchFamily="2" charset="2"/>
              <a:buChar char="§"/>
            </a:pPr>
            <a:r>
              <a:rPr lang="ru-RU" altLang="ko-KR" sz="1600" dirty="0" smtClean="0"/>
              <a:t> </a:t>
            </a:r>
            <a:r>
              <a:rPr lang="ru-RU" altLang="ko-KR" dirty="0" smtClean="0"/>
              <a:t>определены оптимальные модели по подготовке и введению стандарта</a:t>
            </a:r>
          </a:p>
          <a:p>
            <a:pPr lvl="1">
              <a:buFont typeface="Wingdings" pitchFamily="2" charset="2"/>
              <a:buChar char="§"/>
            </a:pPr>
            <a:r>
              <a:rPr lang="ru-RU" altLang="ko-KR" sz="1600" dirty="0" smtClean="0">
                <a:solidFill>
                  <a:schemeClr val="tx1"/>
                </a:solidFill>
              </a:rPr>
              <a:t> </a:t>
            </a:r>
            <a:r>
              <a:rPr lang="ru-RU" altLang="ko-KR" dirty="0" smtClean="0"/>
              <a:t>работа целевой группы</a:t>
            </a:r>
          </a:p>
          <a:p>
            <a:pPr lvl="1">
              <a:buFont typeface="Wingdings" pitchFamily="2" charset="2"/>
              <a:buChar char="§"/>
            </a:pPr>
            <a:r>
              <a:rPr lang="ru-RU" altLang="ko-KR" dirty="0" smtClean="0"/>
              <a:t> работа по приведению в соответствие  стандарту должностных инструкций</a:t>
            </a:r>
          </a:p>
          <a:p>
            <a:pPr lvl="1">
              <a:buFont typeface="Wingdings" pitchFamily="2" charset="2"/>
              <a:buChar char="§"/>
            </a:pPr>
            <a:endParaRPr lang="ru-RU" altLang="ko-KR" dirty="0" smtClean="0"/>
          </a:p>
          <a:p>
            <a:pPr lvl="1">
              <a:buFont typeface="Wingdings" pitchFamily="2" charset="2"/>
              <a:buChar char="§"/>
            </a:pPr>
            <a:endParaRPr lang="ru-RU" altLang="ko-KR" dirty="0" smtClean="0"/>
          </a:p>
          <a:p>
            <a:pPr algn="ctr"/>
            <a:r>
              <a:rPr lang="ru-RU" altLang="ko-KR" sz="1800" b="1" dirty="0" smtClean="0">
                <a:solidFill>
                  <a:schemeClr val="tx2"/>
                </a:solidFill>
              </a:rPr>
              <a:t>Диссеминация опыта на уровне города, края </a:t>
            </a:r>
            <a:endParaRPr lang="ko-KR" altLang="en-US" sz="1800" b="1" dirty="0" smtClean="0">
              <a:solidFill>
                <a:schemeClr val="tx2"/>
              </a:solidFill>
            </a:endParaRPr>
          </a:p>
        </p:txBody>
      </p:sp>
      <p:sp>
        <p:nvSpPr>
          <p:cNvPr id="40" name="Content Placeholder 6"/>
          <p:cNvSpPr>
            <a:spLocks noGrp="1"/>
          </p:cNvSpPr>
          <p:nvPr>
            <p:ph idx="10"/>
          </p:nvPr>
        </p:nvSpPr>
        <p:spPr>
          <a:xfrm>
            <a:off x="142876" y="3595686"/>
            <a:ext cx="2643174" cy="2119314"/>
          </a:xfrm>
        </p:spPr>
        <p:txBody>
          <a:bodyPr/>
          <a:lstStyle/>
          <a:p>
            <a:r>
              <a:rPr lang="ru-RU" altLang="ko-KR" sz="1800" i="1" dirty="0" smtClean="0">
                <a:solidFill>
                  <a:schemeClr val="tx1"/>
                </a:solidFill>
              </a:rPr>
              <a:t>«Учитель – это служение, это призвание, а не оказание услуг»</a:t>
            </a:r>
          </a:p>
          <a:p>
            <a:pPr algn="r"/>
            <a:r>
              <a:rPr lang="ru-RU" altLang="ko-KR" sz="1600" i="1" dirty="0" smtClean="0">
                <a:solidFill>
                  <a:schemeClr val="tx1"/>
                </a:solidFill>
              </a:rPr>
              <a:t>О.Ю. Васильева</a:t>
            </a:r>
            <a:endParaRPr lang="ko-KR" altLang="en-US" sz="1600" i="1" dirty="0" smtClean="0">
              <a:solidFill>
                <a:schemeClr val="tx1"/>
              </a:solidFill>
            </a:endParaRPr>
          </a:p>
        </p:txBody>
      </p:sp>
      <p:cxnSp>
        <p:nvCxnSpPr>
          <p:cNvPr id="42" name="Прямая соединительная линия 41"/>
          <p:cNvCxnSpPr/>
          <p:nvPr/>
        </p:nvCxnSpPr>
        <p:spPr>
          <a:xfrm>
            <a:off x="3000364" y="4953000"/>
            <a:ext cx="614363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2" name="Content Placeholder 6"/>
          <p:cNvSpPr>
            <a:spLocks noGrp="1"/>
          </p:cNvSpPr>
          <p:nvPr>
            <p:ph idx="10"/>
          </p:nvPr>
        </p:nvSpPr>
        <p:spPr>
          <a:xfrm>
            <a:off x="3142420" y="5029200"/>
            <a:ext cx="5696780" cy="16764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altLang="ko-KR" sz="1800" dirty="0" smtClean="0">
                <a:solidFill>
                  <a:schemeClr val="tx1"/>
                </a:solidFill>
              </a:rPr>
              <a:t>Национальная система учительского роста (приказ Министерства образования РФ №703 от 23.07.2017).</a:t>
            </a:r>
          </a:p>
          <a:p>
            <a:pPr>
              <a:buFont typeface="Wingdings" pitchFamily="2" charset="2"/>
              <a:buChar char="Ø"/>
            </a:pPr>
            <a:r>
              <a:rPr lang="ru-RU" altLang="ko-KR" sz="1800" dirty="0" smtClean="0">
                <a:solidFill>
                  <a:schemeClr val="tx1"/>
                </a:solidFill>
              </a:rPr>
              <a:t>Формирование новой модели аттестации.</a:t>
            </a:r>
          </a:p>
          <a:p>
            <a:pPr>
              <a:buFont typeface="Wingdings" pitchFamily="2" charset="2"/>
              <a:buChar char="Ø"/>
            </a:pPr>
            <a:r>
              <a:rPr lang="ru-RU" altLang="ko-KR" sz="1800" dirty="0" smtClean="0">
                <a:solidFill>
                  <a:schemeClr val="tx1"/>
                </a:solidFill>
              </a:rPr>
              <a:t>Новая оценка квалификации учителей, воспитателей.</a:t>
            </a:r>
          </a:p>
          <a:p>
            <a:pPr>
              <a:buFont typeface="Wingdings" pitchFamily="2" charset="2"/>
              <a:buChar char="Ø"/>
            </a:pPr>
            <a:r>
              <a:rPr lang="ru-RU" altLang="ko-KR" sz="1800" dirty="0" smtClean="0">
                <a:solidFill>
                  <a:schemeClr val="tx1"/>
                </a:solidFill>
              </a:rPr>
              <a:t>Изменение номенклатуры должностей.</a:t>
            </a:r>
            <a:endParaRPr lang="ko-KR" altLang="en-US" sz="1800" dirty="0">
              <a:solidFill>
                <a:schemeClr val="tx1"/>
              </a:solidFill>
            </a:endParaRPr>
          </a:p>
        </p:txBody>
      </p:sp>
      <p:pic>
        <p:nvPicPr>
          <p:cNvPr id="54" name="Picture 4" descr="C:\Users\Ольга\Desktop\Без имени-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09697" y="152400"/>
            <a:ext cx="781903" cy="838200"/>
          </a:xfrm>
          <a:prstGeom prst="rect">
            <a:avLst/>
          </a:prstGeom>
          <a:noFill/>
        </p:spPr>
      </p:pic>
      <p:sp>
        <p:nvSpPr>
          <p:cNvPr id="44" name="Title 3"/>
          <p:cNvSpPr>
            <a:spLocks noGrp="1"/>
          </p:cNvSpPr>
          <p:nvPr>
            <p:ph type="title"/>
          </p:nvPr>
        </p:nvSpPr>
        <p:spPr>
          <a:xfrm>
            <a:off x="0" y="2032"/>
            <a:ext cx="9144000" cy="1069514"/>
          </a:xfrm>
        </p:spPr>
        <p:txBody>
          <a:bodyPr/>
          <a:lstStyle/>
          <a:p>
            <a:r>
              <a:rPr lang="ru-RU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Кадры </a:t>
            </a:r>
            <a:endParaRPr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Дата 9"/>
          <p:cNvSpPr txBox="1">
            <a:spLocks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28.08.2017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50" name="Picture 2" descr="C:\Users\Ольга\Desktop\0c90256c3c5474b111c17a89554c653e.jpg"/>
          <p:cNvPicPr>
            <a:picLocks noChangeAspect="1" noChangeArrowheads="1"/>
          </p:cNvPicPr>
          <p:nvPr/>
        </p:nvPicPr>
        <p:blipFill>
          <a:blip r:embed="rId3" cstate="print"/>
          <a:srcRect l="8571"/>
          <a:stretch>
            <a:fillRect/>
          </a:stretch>
        </p:blipFill>
        <p:spPr bwMode="auto">
          <a:xfrm>
            <a:off x="152400" y="1752600"/>
            <a:ext cx="2612571" cy="1905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5" name="Стрелка вниз 14"/>
          <p:cNvSpPr/>
          <p:nvPr/>
        </p:nvSpPr>
        <p:spPr>
          <a:xfrm>
            <a:off x="5715000" y="3962400"/>
            <a:ext cx="304800" cy="457200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7036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99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 rot="5400000">
            <a:off x="183336" y="3888573"/>
            <a:ext cx="5634054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8" name="Content Placeholder 6"/>
          <p:cNvSpPr>
            <a:spLocks noGrp="1"/>
          </p:cNvSpPr>
          <p:nvPr>
            <p:ph idx="10"/>
          </p:nvPr>
        </p:nvSpPr>
        <p:spPr>
          <a:xfrm>
            <a:off x="3218620" y="1423958"/>
            <a:ext cx="5696780" cy="3376642"/>
          </a:xfrm>
        </p:spPr>
        <p:txBody>
          <a:bodyPr/>
          <a:lstStyle/>
          <a:p>
            <a:pPr marL="342900" indent="-342900" algn="ctr">
              <a:buFont typeface="Wingdings" pitchFamily="2" charset="2"/>
              <a:buChar char="Ø"/>
            </a:pPr>
            <a:r>
              <a:rPr lang="ru-RU" altLang="ko-KR" sz="1800" dirty="0" smtClean="0">
                <a:solidFill>
                  <a:schemeClr val="tx1"/>
                </a:solidFill>
              </a:rPr>
              <a:t>Проектная, аналитическая  культура управления</a:t>
            </a:r>
          </a:p>
          <a:p>
            <a:pPr marL="342900" indent="-342900" algn="ctr">
              <a:buFont typeface="Wingdings" pitchFamily="2" charset="2"/>
              <a:buChar char="Ø"/>
            </a:pPr>
            <a:endParaRPr lang="ru-RU" altLang="ko-KR" sz="1800" dirty="0" smtClean="0">
              <a:solidFill>
                <a:schemeClr val="tx1"/>
              </a:solidFill>
            </a:endParaRPr>
          </a:p>
          <a:p>
            <a:pPr marL="342900" indent="-342900" algn="ctr">
              <a:buFont typeface="Wingdings" pitchFamily="2" charset="2"/>
              <a:buChar char="Ø"/>
            </a:pPr>
            <a:r>
              <a:rPr lang="ru-RU" altLang="ko-KR" sz="1800" dirty="0" smtClean="0">
                <a:solidFill>
                  <a:schemeClr val="tx1"/>
                </a:solidFill>
              </a:rPr>
              <a:t>Переход от кадровой работы к работе с персоналом</a:t>
            </a:r>
          </a:p>
          <a:p>
            <a:pPr marL="342900" indent="-342900" algn="ctr">
              <a:buFont typeface="Wingdings" pitchFamily="2" charset="2"/>
              <a:buChar char="Ø"/>
            </a:pPr>
            <a:endParaRPr lang="ru-RU" altLang="ko-KR" sz="1800" dirty="0" smtClean="0">
              <a:solidFill>
                <a:schemeClr val="tx1"/>
              </a:solidFill>
            </a:endParaRPr>
          </a:p>
          <a:p>
            <a:pPr marL="342900" indent="-342900" algn="ctr">
              <a:buFont typeface="Wingdings" pitchFamily="2" charset="2"/>
              <a:buChar char="Ø"/>
            </a:pPr>
            <a:r>
              <a:rPr lang="ru-RU" altLang="ko-KR" sz="1800" dirty="0" smtClean="0">
                <a:solidFill>
                  <a:schemeClr val="tx1"/>
                </a:solidFill>
              </a:rPr>
              <a:t>«Выращивание» кадров</a:t>
            </a:r>
          </a:p>
          <a:p>
            <a:pPr marL="342900" indent="-342900" algn="ctr">
              <a:buFont typeface="Wingdings" pitchFamily="2" charset="2"/>
              <a:buChar char="Ø"/>
            </a:pPr>
            <a:endParaRPr lang="ru-RU" altLang="ko-KR" sz="1800" dirty="0" smtClean="0">
              <a:solidFill>
                <a:schemeClr val="tx1"/>
              </a:solidFill>
            </a:endParaRPr>
          </a:p>
          <a:p>
            <a:pPr marL="342900" indent="-342900" algn="ctr">
              <a:buFont typeface="Wingdings" pitchFamily="2" charset="2"/>
              <a:buChar char="Ø"/>
            </a:pPr>
            <a:r>
              <a:rPr lang="ru-RU" altLang="ko-KR" sz="1800" dirty="0" smtClean="0">
                <a:solidFill>
                  <a:schemeClr val="tx1"/>
                </a:solidFill>
              </a:rPr>
              <a:t>Продвижение передовых практик</a:t>
            </a:r>
          </a:p>
          <a:p>
            <a:pPr marL="342900" indent="-342900" algn="ctr">
              <a:buFont typeface="Wingdings" pitchFamily="2" charset="2"/>
              <a:buChar char="Ø"/>
            </a:pPr>
            <a:endParaRPr lang="ru-RU" altLang="ko-KR" sz="1800" dirty="0" smtClean="0">
              <a:solidFill>
                <a:schemeClr val="tx1"/>
              </a:solidFill>
            </a:endParaRPr>
          </a:p>
          <a:p>
            <a:pPr marL="342900" indent="-342900" algn="ctr">
              <a:buFont typeface="Wingdings" pitchFamily="2" charset="2"/>
              <a:buChar char="Ø"/>
            </a:pPr>
            <a:r>
              <a:rPr lang="ru-RU" altLang="ko-KR" sz="1800" dirty="0" smtClean="0">
                <a:solidFill>
                  <a:schemeClr val="tx1"/>
                </a:solidFill>
              </a:rPr>
              <a:t>Открытость</a:t>
            </a:r>
          </a:p>
          <a:p>
            <a:pPr marL="342900" indent="-342900" algn="ctr">
              <a:buFont typeface="Wingdings" pitchFamily="2" charset="2"/>
              <a:buChar char="Ø"/>
            </a:pPr>
            <a:endParaRPr lang="ru-RU" altLang="ko-KR" sz="1800" dirty="0" smtClean="0">
              <a:solidFill>
                <a:schemeClr val="tx1"/>
              </a:solidFill>
            </a:endParaRPr>
          </a:p>
          <a:p>
            <a:pPr marL="342900" indent="-342900" algn="ctr">
              <a:buFont typeface="Wingdings" pitchFamily="2" charset="2"/>
              <a:buChar char="Ø"/>
            </a:pPr>
            <a:r>
              <a:rPr lang="ru-RU" altLang="ko-KR" sz="1800" dirty="0" smtClean="0">
                <a:solidFill>
                  <a:schemeClr val="tx1"/>
                </a:solidFill>
              </a:rPr>
              <a:t>инициатива</a:t>
            </a:r>
            <a:endParaRPr lang="ko-KR" altLang="en-US" sz="1800" dirty="0">
              <a:solidFill>
                <a:schemeClr val="tx1"/>
              </a:solidFill>
            </a:endParaRPr>
          </a:p>
        </p:txBody>
      </p:sp>
      <p:sp>
        <p:nvSpPr>
          <p:cNvPr id="49" name="Content Placeholder 6"/>
          <p:cNvSpPr>
            <a:spLocks noGrp="1"/>
          </p:cNvSpPr>
          <p:nvPr>
            <p:ph idx="10"/>
          </p:nvPr>
        </p:nvSpPr>
        <p:spPr>
          <a:xfrm>
            <a:off x="123836" y="2590800"/>
            <a:ext cx="2847964" cy="3200400"/>
          </a:xfrm>
        </p:spPr>
        <p:txBody>
          <a:bodyPr/>
          <a:lstStyle/>
          <a:p>
            <a:r>
              <a:rPr lang="ru-RU" sz="1600" dirty="0" smtClean="0">
                <a:solidFill>
                  <a:schemeClr val="tx1"/>
                </a:solidFill>
              </a:rPr>
              <a:t>«Фокус изменений должен  быть направлен на школьного директора»</a:t>
            </a:r>
          </a:p>
          <a:p>
            <a:endParaRPr lang="ru-RU" sz="1600" dirty="0" smtClean="0">
              <a:solidFill>
                <a:schemeClr val="tx1"/>
              </a:solidFill>
            </a:endParaRPr>
          </a:p>
          <a:p>
            <a:pPr algn="r"/>
            <a:r>
              <a:rPr lang="ru-RU" altLang="ko-KR" sz="1600" i="1" dirty="0" smtClean="0">
                <a:solidFill>
                  <a:schemeClr val="tx1"/>
                </a:solidFill>
              </a:rPr>
              <a:t>С.И. Маковская, министр образования Красноярского края</a:t>
            </a:r>
          </a:p>
        </p:txBody>
      </p:sp>
      <p:cxnSp>
        <p:nvCxnSpPr>
          <p:cNvPr id="50" name="Прямая соединительная линия 49"/>
          <p:cNvCxnSpPr/>
          <p:nvPr/>
        </p:nvCxnSpPr>
        <p:spPr>
          <a:xfrm>
            <a:off x="3000364" y="5867400"/>
            <a:ext cx="614363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1" name="Content Placeholder 6"/>
          <p:cNvSpPr>
            <a:spLocks noGrp="1"/>
          </p:cNvSpPr>
          <p:nvPr>
            <p:ph idx="10"/>
          </p:nvPr>
        </p:nvSpPr>
        <p:spPr>
          <a:xfrm>
            <a:off x="3218620" y="6053134"/>
            <a:ext cx="5696780" cy="500066"/>
          </a:xfrm>
        </p:spPr>
        <p:txBody>
          <a:bodyPr/>
          <a:lstStyle/>
          <a:p>
            <a:pPr marL="342900" indent="-342900">
              <a:buFont typeface="Wingdings" pitchFamily="2" charset="2"/>
              <a:buChar char="Ø"/>
            </a:pPr>
            <a:r>
              <a:rPr lang="ru-RU" altLang="ko-KR" sz="1800" dirty="0" smtClean="0">
                <a:solidFill>
                  <a:schemeClr val="tx1"/>
                </a:solidFill>
              </a:rPr>
              <a:t>Переподчинение школ с муниципального уровня на региональный</a:t>
            </a:r>
            <a:endParaRPr lang="ko-KR" altLang="en-US" sz="1800" dirty="0">
              <a:solidFill>
                <a:schemeClr val="tx1"/>
              </a:solidFill>
            </a:endParaRPr>
          </a:p>
        </p:txBody>
      </p:sp>
      <p:sp>
        <p:nvSpPr>
          <p:cNvPr id="54" name="Content Placeholder 6"/>
          <p:cNvSpPr>
            <a:spLocks noGrp="1"/>
          </p:cNvSpPr>
          <p:nvPr>
            <p:ph idx="10"/>
          </p:nvPr>
        </p:nvSpPr>
        <p:spPr>
          <a:xfrm>
            <a:off x="3276600" y="4800600"/>
            <a:ext cx="4953000" cy="838200"/>
          </a:xfrm>
        </p:spPr>
        <p:txBody>
          <a:bodyPr numCol="2"/>
          <a:lstStyle/>
          <a:p>
            <a:pPr marL="342900" indent="-342900">
              <a:buFont typeface="+mj-lt"/>
              <a:buAutoNum type="arabicPeriod"/>
            </a:pPr>
            <a:endParaRPr lang="ko-KR" altLang="en-US" sz="1800" dirty="0">
              <a:solidFill>
                <a:schemeClr val="tx1"/>
              </a:solidFill>
            </a:endParaRPr>
          </a:p>
        </p:txBody>
      </p:sp>
      <p:pic>
        <p:nvPicPr>
          <p:cNvPr id="55" name="Picture 4" descr="C:\Users\Ольга\Desktop\Без имени-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09697" y="152400"/>
            <a:ext cx="781903" cy="838200"/>
          </a:xfrm>
          <a:prstGeom prst="rect">
            <a:avLst/>
          </a:prstGeom>
          <a:noFill/>
        </p:spPr>
      </p:pic>
      <p:sp>
        <p:nvSpPr>
          <p:cNvPr id="42" name="Title 3"/>
          <p:cNvSpPr>
            <a:spLocks noGrp="1"/>
          </p:cNvSpPr>
          <p:nvPr>
            <p:ph type="title"/>
          </p:nvPr>
        </p:nvSpPr>
        <p:spPr>
          <a:xfrm>
            <a:off x="0" y="2032"/>
            <a:ext cx="9144000" cy="1069514"/>
          </a:xfrm>
        </p:spPr>
        <p:txBody>
          <a:bodyPr/>
          <a:lstStyle/>
          <a:p>
            <a:r>
              <a:rPr lang="ru-RU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управление</a:t>
            </a:r>
            <a:endParaRPr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Дата 9"/>
          <p:cNvSpPr txBox="1">
            <a:spLocks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28.08.2017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4" name="Picture 2" descr="C:\Users\1\Desktop\images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914400"/>
            <a:ext cx="2686050" cy="1905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87036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99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 rot="5400000">
            <a:off x="183336" y="3888573"/>
            <a:ext cx="5634054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54" name="Picture 4" descr="C:\Users\Ольга\Desktop\Без имени-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09697" y="152400"/>
            <a:ext cx="781903" cy="838200"/>
          </a:xfrm>
          <a:prstGeom prst="rect">
            <a:avLst/>
          </a:prstGeom>
          <a:noFill/>
        </p:spPr>
      </p:pic>
      <p:sp>
        <p:nvSpPr>
          <p:cNvPr id="44" name="Title 3"/>
          <p:cNvSpPr>
            <a:spLocks noGrp="1"/>
          </p:cNvSpPr>
          <p:nvPr>
            <p:ph type="title"/>
          </p:nvPr>
        </p:nvSpPr>
        <p:spPr>
          <a:xfrm>
            <a:off x="0" y="2032"/>
            <a:ext cx="9144000" cy="1069514"/>
          </a:xfrm>
        </p:spPr>
        <p:txBody>
          <a:bodyPr/>
          <a:lstStyle/>
          <a:p>
            <a:r>
              <a:rPr lang="ru-RU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Дошкольное образование</a:t>
            </a:r>
            <a:endParaRPr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Дата 9"/>
          <p:cNvSpPr txBox="1">
            <a:spLocks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28.08.2017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098" name="Picture 2" descr="C:\Users\Ольга\Desktop\19423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066800"/>
            <a:ext cx="2328333" cy="1746250"/>
          </a:xfrm>
          <a:prstGeom prst="rect">
            <a:avLst/>
          </a:prstGeom>
          <a:noFill/>
        </p:spPr>
      </p:pic>
      <p:sp>
        <p:nvSpPr>
          <p:cNvPr id="14" name="Content Placeholder 6"/>
          <p:cNvSpPr>
            <a:spLocks noGrp="1"/>
          </p:cNvSpPr>
          <p:nvPr>
            <p:ph idx="10"/>
          </p:nvPr>
        </p:nvSpPr>
        <p:spPr>
          <a:xfrm>
            <a:off x="3124200" y="1066800"/>
            <a:ext cx="5638800" cy="30480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ru-RU" altLang="ko-KR" sz="1600" dirty="0" smtClean="0">
                <a:solidFill>
                  <a:schemeClr val="tx1"/>
                </a:solidFill>
              </a:rPr>
              <a:t> Увеличение сети ДОУ (ДОУ №53 – 280 мест)</a:t>
            </a:r>
          </a:p>
          <a:p>
            <a:pPr>
              <a:buFont typeface="Arial" pitchFamily="34" charset="0"/>
              <a:buChar char="•"/>
            </a:pPr>
            <a:r>
              <a:rPr lang="ru-RU" altLang="ko-KR" sz="1600" dirty="0" smtClean="0">
                <a:solidFill>
                  <a:schemeClr val="tx1"/>
                </a:solidFill>
              </a:rPr>
              <a:t>Всего мест - 3868</a:t>
            </a:r>
          </a:p>
          <a:p>
            <a:pPr>
              <a:buFont typeface="Arial" pitchFamily="34" charset="0"/>
              <a:buChar char="•"/>
            </a:pPr>
            <a:r>
              <a:rPr lang="ru-RU" altLang="ko-KR" sz="1600" dirty="0" smtClean="0">
                <a:solidFill>
                  <a:schemeClr val="tx1"/>
                </a:solidFill>
              </a:rPr>
              <a:t>Увеличение ясельных групп до 25 </a:t>
            </a:r>
          </a:p>
          <a:p>
            <a:pPr>
              <a:buFont typeface="Arial" pitchFamily="34" charset="0"/>
              <a:buChar char="•"/>
            </a:pPr>
            <a:r>
              <a:rPr lang="ru-RU" altLang="ko-KR" sz="1600" dirty="0" smtClean="0">
                <a:solidFill>
                  <a:schemeClr val="tx1"/>
                </a:solidFill>
              </a:rPr>
              <a:t> Реализация муниципального проекта «Управление изменениями в деятельности ДОУ г. Лесосибирска  для создания условий развития инициативы и самостоятельности воспитанников» (ДОУ № 7, 9, 10, 43, 54)</a:t>
            </a:r>
            <a:endParaRPr lang="ru-RU" altLang="ko-KR" sz="1600" dirty="0" smtClean="0">
              <a:solidFill>
                <a:srgbClr val="FF0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altLang="ko-KR" sz="1600" dirty="0" smtClean="0">
                <a:solidFill>
                  <a:schemeClr val="tx1"/>
                </a:solidFill>
              </a:rPr>
              <a:t> Профессиональная экспертиза образовательных программ по ФГОС ДО</a:t>
            </a:r>
          </a:p>
        </p:txBody>
      </p:sp>
      <p:sp>
        <p:nvSpPr>
          <p:cNvPr id="15" name="Content Placeholder 6"/>
          <p:cNvSpPr>
            <a:spLocks noGrp="1"/>
          </p:cNvSpPr>
          <p:nvPr>
            <p:ph idx="10"/>
          </p:nvPr>
        </p:nvSpPr>
        <p:spPr>
          <a:xfrm>
            <a:off x="142876" y="3595686"/>
            <a:ext cx="2643174" cy="2119314"/>
          </a:xfrm>
        </p:spPr>
        <p:txBody>
          <a:bodyPr/>
          <a:lstStyle/>
          <a:p>
            <a:pPr lvl="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altLang="ru-RU" sz="1800" i="1" dirty="0">
                <a:solidFill>
                  <a:schemeClr val="tx1"/>
                </a:solidFill>
                <a:latin typeface="Calibri" panose="020F0502020204030204" pitchFamily="34" charset="0"/>
                <a:ea typeface="Microsoft YaHei" pitchFamily="34" charset="-122"/>
                <a:cs typeface="Calibri" panose="020F0502020204030204" pitchFamily="34" charset="0"/>
              </a:rPr>
              <a:t>«Одна из важнейших мер демографической </a:t>
            </a:r>
          </a:p>
          <a:p>
            <a:pPr lvl="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altLang="ru-RU" sz="1800" i="1" dirty="0">
                <a:solidFill>
                  <a:schemeClr val="tx1"/>
                </a:solidFill>
                <a:latin typeface="Calibri" panose="020F0502020204030204" pitchFamily="34" charset="0"/>
                <a:ea typeface="Microsoft YaHei" pitchFamily="34" charset="-122"/>
                <a:cs typeface="Calibri" panose="020F0502020204030204" pitchFamily="34" charset="0"/>
              </a:rPr>
              <a:t>политики –развитие дошкольного образования»</a:t>
            </a:r>
          </a:p>
          <a:p>
            <a:pPr lvl="0" algn="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altLang="ru-RU" sz="1600" i="1" dirty="0" smtClean="0">
                <a:solidFill>
                  <a:srgbClr val="0033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В. В. Путин</a:t>
            </a:r>
            <a:endParaRPr lang="ru-RU" altLang="ru-RU" sz="1600" i="1" dirty="0">
              <a:solidFill>
                <a:srgbClr val="003300"/>
              </a:solidFill>
              <a:latin typeface="Times New Roman" pitchFamily="18" charset="0"/>
              <a:ea typeface="Microsoft YaHei" pitchFamily="34" charset="-122"/>
              <a:cs typeface="Times New Roman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3000364" y="4214261"/>
            <a:ext cx="614363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Content Placeholder 6"/>
          <p:cNvSpPr>
            <a:spLocks noGrp="1"/>
          </p:cNvSpPr>
          <p:nvPr>
            <p:ph idx="10"/>
          </p:nvPr>
        </p:nvSpPr>
        <p:spPr>
          <a:xfrm>
            <a:off x="3200400" y="4267200"/>
            <a:ext cx="5638800" cy="22860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altLang="ko-KR" sz="1600" dirty="0" smtClean="0">
                <a:solidFill>
                  <a:schemeClr val="tx1"/>
                </a:solidFill>
              </a:rPr>
              <a:t> Совершенствование процедур оценки качества дошкольного образования на муниципальном уровне и уровне ДОО.</a:t>
            </a:r>
          </a:p>
          <a:p>
            <a:pPr>
              <a:buFont typeface="Wingdings" pitchFamily="2" charset="2"/>
              <a:buChar char="Ø"/>
            </a:pPr>
            <a:r>
              <a:rPr lang="ru-RU" altLang="ko-KR" sz="1600" dirty="0" smtClean="0">
                <a:solidFill>
                  <a:schemeClr val="tx1"/>
                </a:solidFill>
              </a:rPr>
              <a:t> Аналитика и экспертиза практик ДОО по приоритетным задачам, обобщение и предъявление в </a:t>
            </a:r>
            <a:r>
              <a:rPr lang="ru-RU" altLang="ko-KR" sz="1600" dirty="0" err="1" smtClean="0">
                <a:solidFill>
                  <a:schemeClr val="tx1"/>
                </a:solidFill>
              </a:rPr>
              <a:t>Приенисейском</a:t>
            </a:r>
            <a:r>
              <a:rPr lang="ru-RU" altLang="ko-KR" sz="1600" dirty="0" smtClean="0">
                <a:solidFill>
                  <a:schemeClr val="tx1"/>
                </a:solidFill>
              </a:rPr>
              <a:t> образовательном округе, на уровне края.</a:t>
            </a:r>
          </a:p>
          <a:p>
            <a:pPr>
              <a:buFont typeface="Wingdings" pitchFamily="2" charset="2"/>
              <a:buChar char="Ø"/>
            </a:pPr>
            <a:r>
              <a:rPr lang="ru-RU" altLang="ko-KR" sz="1600" dirty="0" smtClean="0">
                <a:solidFill>
                  <a:schemeClr val="tx1"/>
                </a:solidFill>
              </a:rPr>
              <a:t> Обеспечение преемственных связей ДОУ -НОО</a:t>
            </a:r>
            <a:endParaRPr lang="ko-KR" altLang="en-US" sz="16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7036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99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 rot="5400000">
            <a:off x="183336" y="3888573"/>
            <a:ext cx="5634054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7" name="Picture 2" descr="C:\Users\Ольга\Desktop\85ca514f9886a96d3c067f991afcb736_XL.jpg"/>
          <p:cNvPicPr>
            <a:picLocks noChangeAspect="1" noChangeArrowheads="1"/>
          </p:cNvPicPr>
          <p:nvPr/>
        </p:nvPicPr>
        <p:blipFill>
          <a:blip r:embed="rId2" cstate="print"/>
          <a:srcRect t="3953" b="5138"/>
          <a:stretch>
            <a:fillRect/>
          </a:stretch>
        </p:blipFill>
        <p:spPr bwMode="auto">
          <a:xfrm>
            <a:off x="609600" y="789940"/>
            <a:ext cx="1752600" cy="1343660"/>
          </a:xfrm>
          <a:prstGeom prst="rect">
            <a:avLst/>
          </a:prstGeom>
          <a:noFill/>
        </p:spPr>
      </p:pic>
      <p:sp>
        <p:nvSpPr>
          <p:cNvPr id="48" name="Content Placeholder 6"/>
          <p:cNvSpPr>
            <a:spLocks noGrp="1"/>
          </p:cNvSpPr>
          <p:nvPr>
            <p:ph idx="10"/>
          </p:nvPr>
        </p:nvSpPr>
        <p:spPr>
          <a:xfrm>
            <a:off x="3218620" y="1423958"/>
            <a:ext cx="5696780" cy="2386042"/>
          </a:xfrm>
        </p:spPr>
        <p:txBody>
          <a:bodyPr/>
          <a:lstStyle/>
          <a:p>
            <a:pPr algn="ctr"/>
            <a:r>
              <a:rPr lang="ru-RU" altLang="ko-KR" sz="1800" dirty="0" smtClean="0">
                <a:solidFill>
                  <a:schemeClr val="tx1"/>
                </a:solidFill>
              </a:rPr>
              <a:t>32 ОО прошли независимую оценку качества образовательной деятельности.</a:t>
            </a:r>
          </a:p>
          <a:p>
            <a:endParaRPr lang="ru-RU" altLang="ko-KR" sz="1800" dirty="0" smtClean="0">
              <a:solidFill>
                <a:schemeClr val="tx1"/>
              </a:solidFill>
            </a:endParaRPr>
          </a:p>
          <a:p>
            <a:pPr algn="ctr"/>
            <a:r>
              <a:rPr lang="ru-RU" altLang="ko-KR" sz="1800" dirty="0" smtClean="0">
                <a:solidFill>
                  <a:schemeClr val="tx1"/>
                </a:solidFill>
              </a:rPr>
              <a:t>Критерии:</a:t>
            </a:r>
          </a:p>
          <a:p>
            <a:pPr>
              <a:buFont typeface="Arial" pitchFamily="34" charset="0"/>
              <a:buChar char="•"/>
            </a:pPr>
            <a:r>
              <a:rPr lang="ru-RU" altLang="ko-KR" sz="1800" dirty="0" smtClean="0">
                <a:solidFill>
                  <a:schemeClr val="tx1"/>
                </a:solidFill>
              </a:rPr>
              <a:t> Удовлетворенность качеством образовательной деятельности – 95 %</a:t>
            </a:r>
          </a:p>
          <a:p>
            <a:pPr>
              <a:buFont typeface="Arial" pitchFamily="34" charset="0"/>
              <a:buChar char="•"/>
            </a:pPr>
            <a:r>
              <a:rPr lang="ru-RU" altLang="ko-KR" sz="1800" dirty="0" smtClean="0">
                <a:solidFill>
                  <a:schemeClr val="tx1"/>
                </a:solidFill>
              </a:rPr>
              <a:t> Доброжелательность, вежливость и компетентность работников – 95 %</a:t>
            </a:r>
          </a:p>
          <a:p>
            <a:pPr>
              <a:buFont typeface="Arial" pitchFamily="34" charset="0"/>
              <a:buChar char="•"/>
            </a:pPr>
            <a:r>
              <a:rPr lang="ru-RU" altLang="ko-KR" sz="1800" dirty="0" smtClean="0">
                <a:solidFill>
                  <a:schemeClr val="tx1"/>
                </a:solidFill>
              </a:rPr>
              <a:t> Комфортность условий – 71 %</a:t>
            </a:r>
          </a:p>
          <a:p>
            <a:pPr>
              <a:buFont typeface="Arial" pitchFamily="34" charset="0"/>
              <a:buChar char="•"/>
            </a:pPr>
            <a:r>
              <a:rPr lang="ru-RU" altLang="ko-KR" sz="1800" dirty="0" smtClean="0">
                <a:solidFill>
                  <a:schemeClr val="tx1"/>
                </a:solidFill>
              </a:rPr>
              <a:t> Открытость и доступность – 64-77 –%</a:t>
            </a:r>
          </a:p>
          <a:p>
            <a:pPr algn="ctr"/>
            <a:r>
              <a:rPr lang="ru-RU" altLang="ko-KR" sz="1800" b="1" dirty="0" smtClean="0">
                <a:solidFill>
                  <a:schemeClr val="tx1"/>
                </a:solidFill>
              </a:rPr>
              <a:t>Первая десятка рейтинга</a:t>
            </a:r>
            <a:endParaRPr lang="ko-KR" altLang="en-US" sz="1800" b="1" dirty="0">
              <a:solidFill>
                <a:schemeClr val="tx1"/>
              </a:solidFill>
            </a:endParaRPr>
          </a:p>
        </p:txBody>
      </p:sp>
      <p:sp>
        <p:nvSpPr>
          <p:cNvPr id="49" name="Content Placeholder 6"/>
          <p:cNvSpPr>
            <a:spLocks noGrp="1"/>
          </p:cNvSpPr>
          <p:nvPr>
            <p:ph idx="10"/>
          </p:nvPr>
        </p:nvSpPr>
        <p:spPr>
          <a:xfrm>
            <a:off x="123836" y="2133600"/>
            <a:ext cx="2847964" cy="4343400"/>
          </a:xfrm>
        </p:spPr>
        <p:txBody>
          <a:bodyPr/>
          <a:lstStyle/>
          <a:p>
            <a:r>
              <a:rPr lang="ru-RU" altLang="ko-KR" sz="1600" i="1" dirty="0" smtClean="0">
                <a:solidFill>
                  <a:schemeClr val="tx1"/>
                </a:solidFill>
              </a:rPr>
              <a:t>«Независимая оценка качества образовательной организации, осуществляющих образовательную деятельность, осуществляем в целях предоставления участникам отношений в сфере образования информации об уровне организации работы по реализации образовательных программ на основе общедоступной информации»</a:t>
            </a:r>
          </a:p>
          <a:p>
            <a:pPr algn="r"/>
            <a:r>
              <a:rPr lang="ru-RU" altLang="ko-KR" sz="1600" i="1" smtClean="0">
                <a:solidFill>
                  <a:schemeClr val="tx1"/>
                </a:solidFill>
              </a:rPr>
              <a:t>ФЗ -№273</a:t>
            </a:r>
            <a:endParaRPr lang="ru-RU" altLang="ko-KR" sz="1600" i="1" dirty="0" smtClean="0">
              <a:solidFill>
                <a:schemeClr val="tx1"/>
              </a:solidFill>
            </a:endParaRPr>
          </a:p>
          <a:p>
            <a:pPr algn="r"/>
            <a:r>
              <a:rPr lang="ru-RU" altLang="ko-KR" sz="1600" i="1" dirty="0" smtClean="0">
                <a:solidFill>
                  <a:schemeClr val="tx1"/>
                </a:solidFill>
              </a:rPr>
              <a:t>«Об образовании в Российской Федерации»</a:t>
            </a:r>
          </a:p>
        </p:txBody>
      </p:sp>
      <p:cxnSp>
        <p:nvCxnSpPr>
          <p:cNvPr id="50" name="Прямая соединительная линия 49"/>
          <p:cNvCxnSpPr/>
          <p:nvPr/>
        </p:nvCxnSpPr>
        <p:spPr>
          <a:xfrm>
            <a:off x="3000364" y="5867400"/>
            <a:ext cx="614363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1" name="Content Placeholder 6"/>
          <p:cNvSpPr>
            <a:spLocks noGrp="1"/>
          </p:cNvSpPr>
          <p:nvPr>
            <p:ph idx="10"/>
          </p:nvPr>
        </p:nvSpPr>
        <p:spPr>
          <a:xfrm>
            <a:off x="3218620" y="6053134"/>
            <a:ext cx="5696780" cy="500066"/>
          </a:xfrm>
        </p:spPr>
        <p:txBody>
          <a:bodyPr/>
          <a:lstStyle/>
          <a:p>
            <a:pPr marL="342900" indent="-342900">
              <a:buFont typeface="Wingdings" pitchFamily="2" charset="2"/>
              <a:buChar char="Ø"/>
            </a:pPr>
            <a:r>
              <a:rPr lang="ru-RU" altLang="ko-KR" sz="1800" dirty="0" smtClean="0">
                <a:solidFill>
                  <a:schemeClr val="tx1"/>
                </a:solidFill>
              </a:rPr>
              <a:t>Разработка плана по ликвидации недостатков </a:t>
            </a:r>
            <a:endParaRPr lang="ko-KR" altLang="en-US" sz="1800" dirty="0">
              <a:solidFill>
                <a:schemeClr val="tx1"/>
              </a:solidFill>
            </a:endParaRPr>
          </a:p>
        </p:txBody>
      </p:sp>
      <p:sp>
        <p:nvSpPr>
          <p:cNvPr id="54" name="Content Placeholder 6"/>
          <p:cNvSpPr>
            <a:spLocks noGrp="1"/>
          </p:cNvSpPr>
          <p:nvPr>
            <p:ph idx="10"/>
          </p:nvPr>
        </p:nvSpPr>
        <p:spPr>
          <a:xfrm>
            <a:off x="3276600" y="4343400"/>
            <a:ext cx="5534036" cy="1295400"/>
          </a:xfrm>
        </p:spPr>
        <p:txBody>
          <a:bodyPr numCol="2"/>
          <a:lstStyle/>
          <a:p>
            <a:pPr marL="342900" indent="-342900">
              <a:buFont typeface="+mj-lt"/>
              <a:buAutoNum type="arabicPeriod"/>
            </a:pPr>
            <a:r>
              <a:rPr lang="ru-RU" altLang="ko-KR" sz="1800" dirty="0" smtClean="0">
                <a:solidFill>
                  <a:schemeClr val="tx1"/>
                </a:solidFill>
              </a:rPr>
              <a:t>МБОУ «Лицей»</a:t>
            </a:r>
          </a:p>
          <a:p>
            <a:pPr marL="342900" indent="-342900">
              <a:buFont typeface="+mj-lt"/>
              <a:buAutoNum type="arabicPeriod"/>
            </a:pPr>
            <a:r>
              <a:rPr lang="ru-RU" altLang="ko-KR" sz="1800" dirty="0" smtClean="0">
                <a:solidFill>
                  <a:schemeClr val="tx1"/>
                </a:solidFill>
              </a:rPr>
              <a:t>МДОУ «Д/с №29»</a:t>
            </a:r>
          </a:p>
          <a:p>
            <a:pPr marL="342900" indent="-342900">
              <a:buFont typeface="+mj-lt"/>
              <a:buAutoNum type="arabicPeriod"/>
            </a:pPr>
            <a:r>
              <a:rPr lang="ru-RU" altLang="ko-KR" sz="1800" dirty="0" smtClean="0">
                <a:solidFill>
                  <a:schemeClr val="tx1"/>
                </a:solidFill>
              </a:rPr>
              <a:t>МБОУ  «Гимназия»</a:t>
            </a:r>
          </a:p>
          <a:p>
            <a:pPr marL="342900" indent="-342900">
              <a:buFont typeface="+mj-lt"/>
              <a:buAutoNum type="arabicPeriod"/>
            </a:pPr>
            <a:r>
              <a:rPr lang="ru-RU" altLang="ko-KR" sz="1800" dirty="0" smtClean="0">
                <a:solidFill>
                  <a:schemeClr val="tx1"/>
                </a:solidFill>
              </a:rPr>
              <a:t>МБОУ «СОШ №9»</a:t>
            </a:r>
          </a:p>
          <a:p>
            <a:pPr marL="342900" indent="-342900">
              <a:buFont typeface="+mj-lt"/>
              <a:buAutoNum type="arabicPeriod"/>
            </a:pPr>
            <a:r>
              <a:rPr lang="ru-RU" altLang="ko-KR" sz="1800" dirty="0" smtClean="0">
                <a:solidFill>
                  <a:schemeClr val="tx1"/>
                </a:solidFill>
              </a:rPr>
              <a:t>МБОУ «СОШ №1»</a:t>
            </a:r>
          </a:p>
          <a:p>
            <a:pPr marL="342900" indent="-342900">
              <a:buFont typeface="+mj-lt"/>
              <a:buAutoNum type="arabicPeriod"/>
            </a:pPr>
            <a:r>
              <a:rPr lang="ru-RU" altLang="ko-KR" sz="1800" dirty="0" smtClean="0">
                <a:solidFill>
                  <a:schemeClr val="tx1"/>
                </a:solidFill>
              </a:rPr>
              <a:t>МДОУ «Д/с №40»</a:t>
            </a:r>
          </a:p>
          <a:p>
            <a:pPr marL="342900" indent="-342900">
              <a:buFont typeface="+mj-lt"/>
              <a:buAutoNum type="arabicPeriod"/>
            </a:pPr>
            <a:r>
              <a:rPr lang="ru-RU" altLang="ko-KR" sz="1800" dirty="0" smtClean="0">
                <a:solidFill>
                  <a:schemeClr val="tx1"/>
                </a:solidFill>
              </a:rPr>
              <a:t>МБОУ «СОШ №8»</a:t>
            </a:r>
          </a:p>
          <a:p>
            <a:pPr marL="342900" indent="-342900">
              <a:buFont typeface="+mj-lt"/>
              <a:buAutoNum type="arabicPeriod"/>
            </a:pPr>
            <a:r>
              <a:rPr lang="ru-RU" altLang="ko-KR" sz="1800" dirty="0" smtClean="0">
                <a:solidFill>
                  <a:schemeClr val="tx1"/>
                </a:solidFill>
              </a:rPr>
              <a:t>МБОУ «СОШ №4»</a:t>
            </a:r>
          </a:p>
          <a:p>
            <a:pPr marL="342900" indent="-342900">
              <a:buFont typeface="+mj-lt"/>
              <a:buAutoNum type="arabicPeriod"/>
            </a:pPr>
            <a:r>
              <a:rPr lang="ru-RU" altLang="ko-KR" sz="1800" dirty="0" smtClean="0">
                <a:solidFill>
                  <a:schemeClr val="tx1"/>
                </a:solidFill>
              </a:rPr>
              <a:t>МБОУ «СОШ №6»</a:t>
            </a:r>
          </a:p>
          <a:p>
            <a:pPr marL="342900" indent="-342900">
              <a:buFont typeface="+mj-lt"/>
              <a:buAutoNum type="arabicPeriod"/>
            </a:pPr>
            <a:r>
              <a:rPr lang="ru-RU" altLang="ko-KR" sz="1800" dirty="0" smtClean="0">
                <a:solidFill>
                  <a:schemeClr val="tx1"/>
                </a:solidFill>
              </a:rPr>
              <a:t>МДОУ «Д/с №31»</a:t>
            </a:r>
            <a:endParaRPr lang="ko-KR" altLang="en-US" sz="1800" dirty="0">
              <a:solidFill>
                <a:schemeClr val="tx1"/>
              </a:solidFill>
            </a:endParaRPr>
          </a:p>
        </p:txBody>
      </p:sp>
      <p:pic>
        <p:nvPicPr>
          <p:cNvPr id="55" name="Picture 4" descr="C:\Users\Ольга\Desktop\Без имени-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09697" y="152400"/>
            <a:ext cx="781903" cy="838200"/>
          </a:xfrm>
          <a:prstGeom prst="rect">
            <a:avLst/>
          </a:prstGeom>
          <a:noFill/>
        </p:spPr>
      </p:pic>
      <p:sp>
        <p:nvSpPr>
          <p:cNvPr id="42" name="Title 3"/>
          <p:cNvSpPr>
            <a:spLocks noGrp="1"/>
          </p:cNvSpPr>
          <p:nvPr>
            <p:ph type="title"/>
          </p:nvPr>
        </p:nvSpPr>
        <p:spPr>
          <a:xfrm>
            <a:off x="0" y="2032"/>
            <a:ext cx="9144000" cy="1069514"/>
          </a:xfrm>
        </p:spPr>
        <p:txBody>
          <a:bodyPr/>
          <a:lstStyle/>
          <a:p>
            <a:r>
              <a:rPr lang="ru-RU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Независимая оценка качества образовательной </a:t>
            </a:r>
            <a:br>
              <a:rPr lang="ru-RU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деятельности</a:t>
            </a:r>
            <a:endParaRPr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Дата 9"/>
          <p:cNvSpPr txBox="1">
            <a:spLocks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28.08.2017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7036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/>
              <a:t>28.08.2017</a:t>
            </a:r>
            <a:endParaRPr lang="ru-RU" dirty="0"/>
          </a:p>
        </p:txBody>
      </p:sp>
      <p:sp>
        <p:nvSpPr>
          <p:cNvPr id="12" name="Title 3"/>
          <p:cNvSpPr>
            <a:spLocks noGrp="1"/>
          </p:cNvSpPr>
          <p:nvPr>
            <p:ph type="title"/>
          </p:nvPr>
        </p:nvSpPr>
        <p:spPr>
          <a:xfrm>
            <a:off x="0" y="2032"/>
            <a:ext cx="9144000" cy="1069514"/>
          </a:xfrm>
        </p:spPr>
        <p:txBody>
          <a:bodyPr/>
          <a:lstStyle/>
          <a:p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значимых событий 2016-2017 года</a:t>
            </a:r>
            <a:endParaRPr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Content Placeholder 6"/>
          <p:cNvSpPr>
            <a:spLocks noGrp="1"/>
          </p:cNvSpPr>
          <p:nvPr>
            <p:ph idx="10"/>
          </p:nvPr>
        </p:nvSpPr>
        <p:spPr>
          <a:xfrm>
            <a:off x="467544" y="1242978"/>
            <a:ext cx="8229600" cy="4929222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ru-RU" altLang="ko-KR" sz="1800" dirty="0" smtClean="0">
                <a:solidFill>
                  <a:schemeClr val="tx1"/>
                </a:solidFill>
              </a:rPr>
              <a:t>Система образования муниципалитета - 3 место во Всероссийском фестивале «Управленческая весна»;</a:t>
            </a:r>
          </a:p>
          <a:p>
            <a:pPr marL="342900" indent="-342900">
              <a:buFont typeface="+mj-lt"/>
              <a:buAutoNum type="arabicPeriod"/>
            </a:pPr>
            <a:r>
              <a:rPr lang="ru-RU" altLang="ko-KR" sz="1800" dirty="0" smtClean="0">
                <a:solidFill>
                  <a:schemeClr val="tx1"/>
                </a:solidFill>
              </a:rPr>
              <a:t>Независимая оценка деятельности - 100 % учреждений;</a:t>
            </a:r>
          </a:p>
          <a:p>
            <a:pPr marL="342900" indent="-342900">
              <a:buFont typeface="+mj-lt"/>
              <a:buAutoNum type="arabicPeriod"/>
            </a:pPr>
            <a:r>
              <a:rPr lang="ru-RU" altLang="ko-KR" sz="1800" dirty="0" smtClean="0">
                <a:solidFill>
                  <a:schemeClr val="tx1"/>
                </a:solidFill>
              </a:rPr>
              <a:t>МБОУ «Лицей» - победитель краевых соревнований «Школьная спортивная лига - 2017»; </a:t>
            </a:r>
          </a:p>
          <a:p>
            <a:pPr marL="342900" indent="-342900">
              <a:buFont typeface="+mj-lt"/>
              <a:buAutoNum type="arabicPeriod"/>
            </a:pPr>
            <a:r>
              <a:rPr lang="ru-RU" altLang="ko-KR" sz="1800" dirty="0" smtClean="0">
                <a:solidFill>
                  <a:schemeClr val="tx1"/>
                </a:solidFill>
              </a:rPr>
              <a:t>Грант ГЦП «Доступная среда» - МБДОУ №54 (950,0 т.р.);</a:t>
            </a:r>
          </a:p>
          <a:p>
            <a:pPr marL="342900" indent="-342900">
              <a:buFont typeface="+mj-lt"/>
              <a:buAutoNum type="arabicPeriod"/>
            </a:pPr>
            <a:r>
              <a:rPr lang="ru-RU" altLang="ko-KR" sz="1800" dirty="0" smtClean="0">
                <a:solidFill>
                  <a:schemeClr val="tx1"/>
                </a:solidFill>
              </a:rPr>
              <a:t>Первый выпуск краевого специализированного инженерно-технологического класса МБОУ «Лицей»;</a:t>
            </a:r>
          </a:p>
          <a:p>
            <a:pPr marL="342900" indent="-342900">
              <a:buFont typeface="+mj-lt"/>
              <a:buAutoNum type="arabicPeriod"/>
            </a:pPr>
            <a:r>
              <a:rPr lang="ru-RU" altLang="ko-KR" sz="1800" dirty="0" smtClean="0">
                <a:solidFill>
                  <a:schemeClr val="tx1"/>
                </a:solidFill>
              </a:rPr>
              <a:t>Диплом открытого межрегионального конкурса «100 престижных школ России» - МБОУ «ООШ №5»;</a:t>
            </a:r>
          </a:p>
          <a:p>
            <a:pPr marL="342900" indent="-342900">
              <a:buFont typeface="+mj-lt"/>
              <a:buAutoNum type="arabicPeriod"/>
            </a:pPr>
            <a:r>
              <a:rPr lang="ru-RU" altLang="ko-KR" sz="1800" dirty="0" smtClean="0">
                <a:solidFill>
                  <a:schemeClr val="tx1"/>
                </a:solidFill>
              </a:rPr>
              <a:t>6 призеров регионального этапа Всероссийской олимпиады школьников ( ОБЖ, физкультура, экология, биология);</a:t>
            </a:r>
          </a:p>
          <a:p>
            <a:pPr marL="342900" indent="-342900">
              <a:buFont typeface="+mj-lt"/>
              <a:buAutoNum type="arabicPeriod"/>
            </a:pPr>
            <a:r>
              <a:rPr lang="ru-RU" altLang="ko-KR" sz="1800" dirty="0" smtClean="0">
                <a:solidFill>
                  <a:schemeClr val="tx1"/>
                </a:solidFill>
              </a:rPr>
              <a:t>Творческие коллективы МБОУ ДО «ЦДО» - победители международных конкурсов (Казань, Сочи);  туристическое объединение – призеры Всероссийских соревнований в МДЦ «Артек»;</a:t>
            </a:r>
          </a:p>
          <a:p>
            <a:pPr marL="342900" indent="-342900">
              <a:buFont typeface="+mj-lt"/>
              <a:buAutoNum type="arabicPeriod"/>
            </a:pPr>
            <a:r>
              <a:rPr lang="ru-RU" altLang="ko-KR" sz="1800" dirty="0" smtClean="0">
                <a:solidFill>
                  <a:schemeClr val="tx1"/>
                </a:solidFill>
              </a:rPr>
              <a:t>Значки отличия комплекса ГТО: 14 - золото, 4 - серебро, 6 – бронза. Выполнение  тестов ГТО учащимися школ города 469 человек (1 ступень – 38 чел., 2 ступень - 155 чел., 3 ступень – 137 чел., 4 ступень - 139);</a:t>
            </a:r>
          </a:p>
          <a:p>
            <a:pPr marL="342900" indent="-342900">
              <a:buFont typeface="+mj-lt"/>
              <a:buAutoNum type="arabicPeriod"/>
            </a:pPr>
            <a:r>
              <a:rPr lang="ru-RU" altLang="ko-KR" sz="1800" dirty="0" smtClean="0">
                <a:solidFill>
                  <a:schemeClr val="tx1"/>
                </a:solidFill>
              </a:rPr>
              <a:t>Победа в краевом конкурсе на приобретение оборудования по ПДД - МДОУ «Детский сад №31».</a:t>
            </a:r>
            <a:endParaRPr lang="ko-KR" altLang="en-US" sz="1800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99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4" descr="C:\Users\Ольга\Desktop\Без имени-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09697" y="152400"/>
            <a:ext cx="781903" cy="838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87036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/>
              <a:t>28.08.2017</a:t>
            </a:r>
            <a:endParaRPr lang="ru-RU" dirty="0"/>
          </a:p>
        </p:txBody>
      </p:sp>
      <p:sp>
        <p:nvSpPr>
          <p:cNvPr id="12" name="Title 3"/>
          <p:cNvSpPr>
            <a:spLocks noGrp="1"/>
          </p:cNvSpPr>
          <p:nvPr>
            <p:ph type="title"/>
          </p:nvPr>
        </p:nvSpPr>
        <p:spPr>
          <a:xfrm>
            <a:off x="0" y="2032"/>
            <a:ext cx="9144000" cy="1069514"/>
          </a:xfrm>
        </p:spPr>
        <p:txBody>
          <a:bodyPr/>
          <a:lstStyle/>
          <a:p>
            <a:r>
              <a:rPr lang="en-US" altLang="ko-KR" sz="2400" dirty="0" smtClean="0">
                <a:solidFill>
                  <a:schemeClr val="bg1"/>
                </a:solidFill>
              </a:rPr>
              <a:t> </a:t>
            </a: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значимых имен 2016-2017 года</a:t>
            </a:r>
            <a:endParaRPr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Content Placeholder 6"/>
          <p:cNvSpPr>
            <a:spLocks noGrp="1"/>
          </p:cNvSpPr>
          <p:nvPr>
            <p:ph idx="10"/>
          </p:nvPr>
        </p:nvSpPr>
        <p:spPr>
          <a:xfrm>
            <a:off x="467544" y="1295400"/>
            <a:ext cx="8229600" cy="4929222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ru-RU" altLang="ko-KR" sz="1600" dirty="0" smtClean="0">
                <a:solidFill>
                  <a:schemeClr val="tx1"/>
                </a:solidFill>
              </a:rPr>
              <a:t>Богданов В. – ученик МБОУ «СОШ №2», стипендия Губернатора по литературе им. В.П. Астафьева;</a:t>
            </a:r>
          </a:p>
          <a:p>
            <a:pPr marL="342900" indent="-342900">
              <a:buFont typeface="+mj-lt"/>
              <a:buAutoNum type="arabicPeriod"/>
            </a:pPr>
            <a:r>
              <a:rPr lang="ru-RU" altLang="ko-KR" sz="1600" dirty="0" err="1" smtClean="0">
                <a:solidFill>
                  <a:schemeClr val="tx1"/>
                </a:solidFill>
              </a:rPr>
              <a:t>Тагаева</a:t>
            </a:r>
            <a:r>
              <a:rPr lang="ru-RU" altLang="ko-KR" sz="1600" dirty="0" smtClean="0">
                <a:solidFill>
                  <a:schemeClr val="tx1"/>
                </a:solidFill>
              </a:rPr>
              <a:t> А. - ученица МБОУ «ООШ№5», победитель федерального этапа акции «Всероссийский экологический урок «Сделаем вместе»» в номинации «</a:t>
            </a:r>
            <a:r>
              <a:rPr lang="ru-RU" altLang="ko-KR" sz="1600" dirty="0" err="1" smtClean="0">
                <a:solidFill>
                  <a:schemeClr val="tx1"/>
                </a:solidFill>
              </a:rPr>
              <a:t>Эколидер</a:t>
            </a:r>
            <a:r>
              <a:rPr lang="ru-RU" altLang="ko-KR" sz="1600" dirty="0" smtClean="0">
                <a:solidFill>
                  <a:schemeClr val="tx1"/>
                </a:solidFill>
              </a:rPr>
              <a:t>»;</a:t>
            </a:r>
          </a:p>
          <a:p>
            <a:pPr marL="342900" indent="-342900">
              <a:buFont typeface="+mj-lt"/>
              <a:buAutoNum type="arabicPeriod"/>
            </a:pPr>
            <a:r>
              <a:rPr lang="ru-RU" altLang="ko-KR" sz="1600" dirty="0" smtClean="0">
                <a:solidFill>
                  <a:schemeClr val="tx1"/>
                </a:solidFill>
              </a:rPr>
              <a:t>Корнева А. - ученица МБОУ «СОШ №1», абсолютное первенство выставки проектно- исследовательских работ краевого форума «Молодежь и наука», дипломант в соревновании молодых исследователей «Шаг в будущее» в Сибирском и Дальневосточном федеральных округах РФ;</a:t>
            </a:r>
          </a:p>
          <a:p>
            <a:pPr marL="342900" indent="-342900">
              <a:buFont typeface="+mj-lt"/>
              <a:buAutoNum type="arabicPeriod"/>
            </a:pPr>
            <a:r>
              <a:rPr lang="ru-RU" altLang="ko-KR" sz="1600" dirty="0" err="1" smtClean="0">
                <a:solidFill>
                  <a:schemeClr val="tx1"/>
                </a:solidFill>
              </a:rPr>
              <a:t>Огородникова</a:t>
            </a:r>
            <a:r>
              <a:rPr lang="ru-RU" altLang="ko-KR" sz="1600" dirty="0" smtClean="0">
                <a:solidFill>
                  <a:schemeClr val="tx1"/>
                </a:solidFill>
              </a:rPr>
              <a:t> Е.А. – учитель-логопед МАДОУ №43, победитель профессионального конкурса «Воспитатель года 2017», региональный этап;</a:t>
            </a:r>
          </a:p>
          <a:p>
            <a:pPr marL="342900" indent="-342900">
              <a:buFont typeface="+mj-lt"/>
              <a:buAutoNum type="arabicPeriod"/>
            </a:pPr>
            <a:r>
              <a:rPr lang="ru-RU" altLang="ko-KR" sz="1600" dirty="0" smtClean="0">
                <a:solidFill>
                  <a:schemeClr val="tx1"/>
                </a:solidFill>
              </a:rPr>
              <a:t>Быковская С.А. - учитель МБОУ «СОШ №6» - медаль «За любовь и верность»;</a:t>
            </a:r>
          </a:p>
          <a:p>
            <a:pPr marL="342900" indent="-342900">
              <a:buFont typeface="+mj-lt"/>
              <a:buAutoNum type="arabicPeriod"/>
            </a:pPr>
            <a:r>
              <a:rPr lang="ru-RU" altLang="ko-KR" sz="1600" dirty="0" err="1" smtClean="0">
                <a:solidFill>
                  <a:schemeClr val="tx1"/>
                </a:solidFill>
              </a:rPr>
              <a:t>Трегубович</a:t>
            </a:r>
            <a:r>
              <a:rPr lang="ru-RU" altLang="ko-KR" sz="1600" dirty="0" smtClean="0">
                <a:solidFill>
                  <a:schemeClr val="tx1"/>
                </a:solidFill>
              </a:rPr>
              <a:t> А. И. - учитель МБОУ «СОШ №18», подготовивший победителей Краевого конкурса технических идей и разработок школьников и студентов «Сибирский </a:t>
            </a:r>
            <a:r>
              <a:rPr lang="ru-RU" altLang="ko-KR" sz="1600" dirty="0" err="1" smtClean="0">
                <a:solidFill>
                  <a:schemeClr val="tx1"/>
                </a:solidFill>
              </a:rPr>
              <a:t>техносалон</a:t>
            </a:r>
            <a:r>
              <a:rPr lang="ru-RU" altLang="ko-KR" sz="1600" dirty="0" smtClean="0">
                <a:solidFill>
                  <a:schemeClr val="tx1"/>
                </a:solidFill>
              </a:rPr>
              <a:t>»;</a:t>
            </a:r>
          </a:p>
          <a:p>
            <a:pPr marL="342900" indent="-342900">
              <a:buFont typeface="+mj-lt"/>
              <a:buAutoNum type="arabicPeriod"/>
            </a:pPr>
            <a:r>
              <a:rPr lang="ru-RU" altLang="ko-KR" sz="1600" dirty="0" err="1" smtClean="0">
                <a:solidFill>
                  <a:schemeClr val="tx1"/>
                </a:solidFill>
              </a:rPr>
              <a:t>Солодков</a:t>
            </a:r>
            <a:r>
              <a:rPr lang="ru-RU" altLang="ko-KR" sz="1600" dirty="0" smtClean="0">
                <a:solidFill>
                  <a:schemeClr val="tx1"/>
                </a:solidFill>
              </a:rPr>
              <a:t> Ю.А., Богданова Л.А., Савельева Н.Е. - учителя, подготовившие призеров Всероссийской олимпиады школьников;</a:t>
            </a:r>
          </a:p>
          <a:p>
            <a:pPr marL="342900" indent="-342900">
              <a:buFont typeface="+mj-lt"/>
              <a:buAutoNum type="arabicPeriod"/>
            </a:pPr>
            <a:r>
              <a:rPr lang="ru-RU" altLang="ko-KR" sz="1600" dirty="0" smtClean="0">
                <a:solidFill>
                  <a:schemeClr val="tx1"/>
                </a:solidFill>
              </a:rPr>
              <a:t>Гоголева О.P. - учитель МБОУ «СОШ №1», первое место в рейтинге среди учителей, работающих с одаренными людьми;</a:t>
            </a:r>
          </a:p>
          <a:p>
            <a:pPr marL="342900" indent="-342900">
              <a:buFont typeface="+mj-lt"/>
              <a:buAutoNum type="arabicPeriod"/>
            </a:pPr>
            <a:r>
              <a:rPr lang="ru-RU" altLang="ko-KR" sz="1600" dirty="0" smtClean="0">
                <a:solidFill>
                  <a:schemeClr val="tx1"/>
                </a:solidFill>
              </a:rPr>
              <a:t>Новоселова Ж.А.- учитель МБОУ «СОШ №2», подготовившая наибольшее количество дипломантов региональных и всероссийских конкурсов;</a:t>
            </a:r>
          </a:p>
          <a:p>
            <a:pPr marL="342900" indent="-342900">
              <a:buFont typeface="+mj-lt"/>
              <a:buAutoNum type="arabicPeriod"/>
            </a:pPr>
            <a:r>
              <a:rPr lang="ru-RU" altLang="ko-KR" sz="1600" smtClean="0">
                <a:solidFill>
                  <a:schemeClr val="tx1"/>
                </a:solidFill>
              </a:rPr>
              <a:t>Введенский </a:t>
            </a:r>
            <a:r>
              <a:rPr lang="ru-RU" altLang="ko-KR" sz="1600" dirty="0" smtClean="0">
                <a:solidFill>
                  <a:schemeClr val="tx1"/>
                </a:solidFill>
              </a:rPr>
              <a:t>А.С.- учитель МБОУ «Лицей», подготовивший победителей «Регионального конкурса юных техников и изобретателей 2017».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99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4" descr="C:\Users\Ольга\Desktop\Без имени-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09697" y="152400"/>
            <a:ext cx="781903" cy="838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87036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29990" y="1295400"/>
            <a:ext cx="7928210" cy="375487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altLang="ko-KR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Лесосибирский формат </a:t>
            </a:r>
          </a:p>
          <a:p>
            <a:pPr algn="ctr"/>
            <a:r>
              <a:rPr lang="ru-RU" altLang="ko-KR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достижения современного качества образования: интеграция возможностей и ресурсов, приоритеты развития</a:t>
            </a:r>
            <a:endParaRPr lang="en-US" sz="40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altLang="ko-KR" sz="20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ko-KR" dirty="0" smtClean="0"/>
          </a:p>
        </p:txBody>
      </p:sp>
      <p:pic>
        <p:nvPicPr>
          <p:cNvPr id="1028" name="Picture 4" descr="C:\Users\Ольга\Desktop\Без имени-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0" y="4267200"/>
            <a:ext cx="1981200" cy="212384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99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84239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686</TotalTime>
  <Words>2261</Words>
  <Application>Microsoft Office PowerPoint</Application>
  <PresentationFormat>Экран (4:3)</PresentationFormat>
  <Paragraphs>335</Paragraphs>
  <Slides>23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Office Theme</vt:lpstr>
      <vt:lpstr>Слайд 1</vt:lpstr>
      <vt:lpstr>Слайд 2</vt:lpstr>
      <vt:lpstr>Всероссийские проверочные работы</vt:lpstr>
      <vt:lpstr>Воспитание и дополнительное образование</vt:lpstr>
      <vt:lpstr>Воспитание и дополнительное образование</vt:lpstr>
      <vt:lpstr>Воспитание и дополнительное образование</vt:lpstr>
      <vt:lpstr>Государственная итоговая аттестация 9х классов</vt:lpstr>
      <vt:lpstr>Государственная итоговая аттестация 9х классов</vt:lpstr>
      <vt:lpstr>Государственная итоговая аттестация 11х классов</vt:lpstr>
      <vt:lpstr>Государственная итоговая аттестация 11х классов</vt:lpstr>
      <vt:lpstr>Всероссийские проверочные работы</vt:lpstr>
      <vt:lpstr> Специализированные классы</vt:lpstr>
      <vt:lpstr> старшая школа</vt:lpstr>
      <vt:lpstr>Одаренные дети </vt:lpstr>
      <vt:lpstr>Образование для детей с ОВЗ</vt:lpstr>
      <vt:lpstr>17 % российских учителей используют в своей практике цифровую образовательную среду  задача: освоение электронной дидактики</vt:lpstr>
      <vt:lpstr>Кадры </vt:lpstr>
      <vt:lpstr>управление</vt:lpstr>
      <vt:lpstr>Дошкольное образование</vt:lpstr>
      <vt:lpstr>Независимая оценка качества образовательной  деятельности</vt:lpstr>
      <vt:lpstr>10 значимых событий 2016-2017 года</vt:lpstr>
      <vt:lpstr> 10 значимых имен 2016-2017 года</vt:lpstr>
      <vt:lpstr>Слайд 23</vt:lpstr>
    </vt:vector>
  </TitlesOfParts>
  <Company>Fairmont Raffles Hotels International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pmarkasian</dc:creator>
  <cp:lastModifiedBy>1</cp:lastModifiedBy>
  <cp:revision>119</cp:revision>
  <dcterms:created xsi:type="dcterms:W3CDTF">2014-08-27T13:17:30Z</dcterms:created>
  <dcterms:modified xsi:type="dcterms:W3CDTF">2017-08-27T12:21:47Z</dcterms:modified>
</cp:coreProperties>
</file>