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2"/>
  </p:notesMasterIdLst>
  <p:sldIdLst>
    <p:sldId id="256" r:id="rId2"/>
    <p:sldId id="276" r:id="rId3"/>
    <p:sldId id="259" r:id="rId4"/>
    <p:sldId id="261" r:id="rId5"/>
    <p:sldId id="258" r:id="rId6"/>
    <p:sldId id="270" r:id="rId7"/>
    <p:sldId id="271" r:id="rId8"/>
    <p:sldId id="269" r:id="rId9"/>
    <p:sldId id="277" r:id="rId10"/>
    <p:sldId id="278" r:id="rId11"/>
    <p:sldId id="262" r:id="rId12"/>
    <p:sldId id="263" r:id="rId13"/>
    <p:sldId id="264" r:id="rId14"/>
    <p:sldId id="265" r:id="rId15"/>
    <p:sldId id="266" r:id="rId16"/>
    <p:sldId id="273" r:id="rId17"/>
    <p:sldId id="279" r:id="rId18"/>
    <p:sldId id="281" r:id="rId19"/>
    <p:sldId id="282" r:id="rId20"/>
    <p:sldId id="280" r:id="rId21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68857" autoAdjust="0"/>
  </p:normalViewPr>
  <p:slideViewPr>
    <p:cSldViewPr>
      <p:cViewPr>
        <p:scale>
          <a:sx n="106" d="100"/>
          <a:sy n="106" d="100"/>
        </p:scale>
        <p:origin x="-894" y="4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DA7212-8C2A-4889-A2D1-6DFC01B15659}" type="datetimeFigureOut">
              <a:rPr lang="ru-RU" smtClean="0"/>
              <a:pPr/>
              <a:t>25.01.2021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4E1256-9589-4C50-A779-8E87E4A7540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4E1256-9589-4C50-A779-8E87E4A7540E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4E1256-9589-4C50-A779-8E87E4A7540E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25.01.2021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25.01.2021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5720" y="2500306"/>
            <a:ext cx="8572560" cy="4357694"/>
          </a:xfrm>
        </p:spPr>
        <p:txBody>
          <a:bodyPr>
            <a:normAutofit fontScale="92500" lnSpcReduction="20000"/>
          </a:bodyPr>
          <a:lstStyle/>
          <a:p>
            <a:endParaRPr lang="ru-RU" b="1" dirty="0" smtClean="0">
              <a:solidFill>
                <a:schemeClr val="tx1"/>
              </a:solidFill>
            </a:endParaRPr>
          </a:p>
          <a:p>
            <a:endParaRPr lang="ru-RU" sz="2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Ответственный исполнитель  муниципальной программы: </a:t>
            </a:r>
          </a:p>
          <a:p>
            <a:r>
              <a:rPr lang="ru-RU" sz="3000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отдел образования администрации </a:t>
            </a:r>
          </a:p>
          <a:p>
            <a:r>
              <a:rPr lang="ru-RU" sz="2400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г.  </a:t>
            </a:r>
            <a:r>
              <a:rPr lang="ru-RU" sz="2400" u="sng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Лесосибирска</a:t>
            </a:r>
            <a:endParaRPr lang="ru-RU" sz="2400" u="sng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3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Соисполнители муниципальной программы:</a:t>
            </a:r>
          </a:p>
          <a:p>
            <a:r>
              <a:rPr lang="ru-RU" sz="2800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комитет по управлению муниципальной собственностью</a:t>
            </a:r>
          </a:p>
          <a:p>
            <a:r>
              <a:rPr lang="ru-RU" sz="2800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г. </a:t>
            </a:r>
            <a:r>
              <a:rPr lang="ru-RU" sz="2800" u="sng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Лесосибирска</a:t>
            </a:r>
            <a:endParaRPr lang="ru-RU" sz="2800" u="sng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администрация города </a:t>
            </a:r>
            <a:r>
              <a:rPr lang="ru-RU" sz="2800" u="sng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Лесосибирска</a:t>
            </a:r>
            <a:endParaRPr lang="ru-RU" sz="2800" u="sng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u="sng" dirty="0" smtClean="0">
                <a:solidFill>
                  <a:schemeClr val="tx1"/>
                </a:solidFill>
              </a:rPr>
              <a:t>Отдел спорта и молодежной политики</a:t>
            </a:r>
            <a:endParaRPr lang="ru-RU" sz="2800" u="sng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332656"/>
            <a:ext cx="8640960" cy="108012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Развитие образования города </a:t>
            </a:r>
            <a:r>
              <a:rPr lang="ru-RU" sz="44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Лесосибирска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chemeClr val="tx1"/>
                </a:solidFill>
              </a:rPr>
              <a:t>на 2021</a:t>
            </a:r>
            <a:br>
              <a:rPr lang="ru-RU" b="1" dirty="0" smtClean="0">
                <a:solidFill>
                  <a:schemeClr val="tx1"/>
                </a:solidFill>
              </a:rPr>
            </a:br>
            <a:r>
              <a:rPr lang="ru-RU" b="1" dirty="0" smtClean="0">
                <a:solidFill>
                  <a:schemeClr val="tx1"/>
                </a:solidFill>
              </a:rPr>
              <a:t>плановый </a:t>
            </a:r>
            <a:r>
              <a:rPr lang="ru-RU" sz="3600" b="1" dirty="0" smtClean="0">
                <a:solidFill>
                  <a:schemeClr val="tx1"/>
                </a:solidFill>
              </a:rPr>
              <a:t>2022-2023</a:t>
            </a:r>
            <a:r>
              <a:rPr lang="ru-RU" b="1" dirty="0" smtClean="0">
                <a:solidFill>
                  <a:schemeClr val="tx1"/>
                </a:solidFill>
              </a:rPr>
              <a:t/>
            </a:r>
            <a:br>
              <a:rPr lang="ru-RU" b="1" dirty="0" smtClean="0">
                <a:solidFill>
                  <a:schemeClr val="tx1"/>
                </a:solidFill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634082"/>
          </a:xfrm>
        </p:spPr>
        <p:txBody>
          <a:bodyPr>
            <a:noAutofit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Подпрограммы: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79512" y="1124744"/>
            <a:ext cx="8964488" cy="532859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1.Дошкольное и общее образование детей.</a:t>
            </a:r>
          </a:p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2.Обеспечение жилыми помещениями детей-сирот и детей, оставшихся без попечения родителей, лиц из числа детей-сирот и детей, оставшихся без попечения родителей, в городе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Лесосибирске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Красноярского края.</a:t>
            </a:r>
          </a:p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3.Обеспечение реализации муниципальной программы и прочие мероприятия в области образования.</a:t>
            </a:r>
          </a:p>
          <a:p>
            <a:pPr>
              <a:buNone/>
            </a:pP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4. Одаренные дети города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Лесосибирска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5. Развитие дополнительного образования детей.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0" y="0"/>
          <a:ext cx="9144001" cy="6858000"/>
        </p:xfrm>
        <a:graphic>
          <a:graphicData uri="http://schemas.openxmlformats.org/drawingml/2006/table">
            <a:tbl>
              <a:tblPr/>
              <a:tblGrid>
                <a:gridCol w="1071538"/>
                <a:gridCol w="2428892"/>
                <a:gridCol w="1214446"/>
                <a:gridCol w="2143125"/>
                <a:gridCol w="2286000"/>
              </a:tblGrid>
              <a:tr h="1892304"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Ресурсное обеспечение муниципальной программы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074739"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Общий объем расходных обязательств на период 2014-2023 годы составит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32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10 791 169,7 </a:t>
                      </a:r>
                      <a:r>
                        <a:rPr kumimoji="0" lang="ru-RU" sz="2800" b="1" i="0" u="none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тыс. руб</a:t>
                      </a:r>
                      <a:r>
                        <a:rPr kumimoji="0" lang="ru-RU" sz="2800" b="1" u="none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., в том числе: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6865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всего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федеральный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краевой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местный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1822304">
                <a:tc>
                  <a:txBody>
                    <a:bodyPr/>
                    <a:lstStyle/>
                    <a:p>
                      <a:r>
                        <a:rPr kumimoji="0" lang="ru-RU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5E0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32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1 225 425,7 </a:t>
                      </a:r>
                      <a:r>
                        <a:rPr kumimoji="0" lang="ru-RU" sz="28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тыс. руб.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5E0D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ru-RU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5E0D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ru-RU" sz="32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829 436,5 </a:t>
                      </a:r>
                      <a:r>
                        <a:rPr kumimoji="0" lang="ru-RU" sz="28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тыс. руб.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5E0D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ru-RU" sz="32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395 989,2 </a:t>
                      </a:r>
                      <a:r>
                        <a:rPr kumimoji="0" lang="ru-RU" sz="28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тыс. руб</a:t>
                      </a:r>
                      <a:r>
                        <a:rPr kumimoji="0" lang="ru-RU" sz="32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kumimoji="0" lang="ru-RU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5E0D6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79512" y="476672"/>
            <a:ext cx="8784976" cy="6192688"/>
          </a:xfrm>
        </p:spPr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Индексация по прочим расходам и расходам на оплату  коммунальных услуг на 5,2 %</a:t>
            </a:r>
          </a:p>
          <a:p>
            <a:pPr>
              <a:buFont typeface="Arial" pitchFamily="34" charset="0"/>
              <a:buChar char="•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ФОТ работников рассчитан с учетом индексации окладов на 10 % (20%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мун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служ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.) с 1.06.2020 и 3 % с 1.10.2020 в перерасчете на целый финансовый год</a:t>
            </a: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Учтены расходы по обеспечению региональной выплаты в размере 21834 руб.</a:t>
            </a:r>
          </a:p>
          <a:p>
            <a:pPr>
              <a:buNone/>
            </a:pP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79512" y="188640"/>
            <a:ext cx="8964488" cy="208823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 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Подпрограмма №1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Дошкольное и  общее образование детей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quarter" idx="1"/>
          </p:nvPr>
        </p:nvSpPr>
        <p:spPr>
          <a:xfrm>
            <a:off x="179512" y="1447800"/>
            <a:ext cx="8712968" cy="5410200"/>
          </a:xfrm>
        </p:spPr>
        <p:txBody>
          <a:bodyPr>
            <a:normAutofit/>
          </a:bodyPr>
          <a:lstStyle/>
          <a:p>
            <a:pPr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idx="4294967295"/>
          </p:nvPr>
        </p:nvSpPr>
        <p:spPr>
          <a:xfrm>
            <a:off x="395536" y="1484784"/>
            <a:ext cx="8208912" cy="4824536"/>
          </a:xfrm>
        </p:spPr>
        <p:txBody>
          <a:bodyPr>
            <a:normAutofit fontScale="92500" lnSpcReduction="10000"/>
          </a:bodyPr>
          <a:lstStyle/>
          <a:p>
            <a:pPr algn="ctr"/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3200" dirty="0" smtClean="0"/>
              <a:t>  </a:t>
            </a:r>
          </a:p>
          <a:p>
            <a:pPr algn="ctr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2021 -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1 078 335,2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тыс.руб., в том числе за счет средств </a:t>
            </a:r>
          </a:p>
          <a:p>
            <a:pPr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  федерального бюджета – 0 тыс. руб.,</a:t>
            </a:r>
          </a:p>
          <a:p>
            <a:pPr algn="ctr"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за счет средств краевого бюджета –</a:t>
            </a:r>
          </a:p>
          <a:p>
            <a:pPr algn="ctr"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760 851,3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тыс. руб.,</a:t>
            </a:r>
          </a:p>
          <a:p>
            <a:pPr algn="ctr"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за счет муниципального бюджета –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317 483,9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тыс. руб.</a:t>
            </a:r>
          </a:p>
          <a:p>
            <a:pPr algn="ctr"/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0" y="44625"/>
          <a:ext cx="9144000" cy="72281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83968"/>
                <a:gridCol w="2592288"/>
                <a:gridCol w="2267744"/>
              </a:tblGrid>
              <a:tr h="1515616"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направления</a:t>
                      </a:r>
                      <a:endParaRPr lang="ru-RU" sz="28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Краевые</a:t>
                      </a:r>
                      <a:r>
                        <a:rPr lang="ru-RU" sz="2800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субвенции и субсидии</a:t>
                      </a:r>
                      <a:endParaRPr lang="ru-RU" sz="2800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Местный бюджет</a:t>
                      </a:r>
                    </a:p>
                  </a:txBody>
                  <a:tcPr/>
                </a:tc>
              </a:tr>
              <a:tr h="136470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Заработная плата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8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Школы</a:t>
                      </a:r>
                      <a:r>
                        <a:rPr lang="ru-RU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- 92,7 %</a:t>
                      </a:r>
                    </a:p>
                    <a:p>
                      <a:r>
                        <a:rPr lang="ru-RU" sz="2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д</a:t>
                      </a:r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/сады</a:t>
                      </a:r>
                      <a:r>
                        <a:rPr lang="ru-RU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-    98 %</a:t>
                      </a:r>
                      <a:endParaRPr lang="ru-RU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Школы</a:t>
                      </a:r>
                      <a:r>
                        <a:rPr lang="ru-RU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-65,5%</a:t>
                      </a:r>
                    </a:p>
                    <a:p>
                      <a:r>
                        <a:rPr lang="ru-RU" sz="2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д</a:t>
                      </a:r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/сады</a:t>
                      </a:r>
                      <a:r>
                        <a:rPr lang="ru-RU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-55,2%</a:t>
                      </a:r>
                      <a:endParaRPr lang="ru-RU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24159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0" dirty="0" smtClean="0">
                          <a:latin typeface="Times New Roman" pitchFamily="18" charset="0"/>
                          <a:cs typeface="Times New Roman" pitchFamily="18" charset="0"/>
                        </a:rPr>
                        <a:t>ФМО/обеспечение</a:t>
                      </a:r>
                      <a:r>
                        <a:rPr lang="ru-RU" sz="280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жизнедеятельности ОО</a:t>
                      </a:r>
                      <a:endParaRPr lang="ru-RU" sz="28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Школы   -7,3%</a:t>
                      </a:r>
                    </a:p>
                    <a:p>
                      <a:r>
                        <a:rPr lang="ru-RU" sz="28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д</a:t>
                      </a:r>
                      <a:r>
                        <a:rPr lang="ru-RU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/сады    -2 %</a:t>
                      </a:r>
                      <a:endParaRPr lang="ru-RU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Школы</a:t>
                      </a:r>
                      <a:r>
                        <a:rPr lang="ru-RU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-39,5%</a:t>
                      </a:r>
                    </a:p>
                    <a:p>
                      <a:r>
                        <a:rPr lang="ru-RU" sz="28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д</a:t>
                      </a:r>
                      <a:r>
                        <a:rPr lang="ru-RU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/сады-44,8</a:t>
                      </a:r>
                      <a:endParaRPr lang="ru-RU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10623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Исполнение предписаний надзорных органов,</a:t>
                      </a:r>
                      <a:r>
                        <a:rPr lang="ru-RU" sz="28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проведение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текущих ремонтов </a:t>
                      </a:r>
                      <a:endParaRPr lang="ru-RU" sz="28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3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2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3252,2 тыс.руб</a:t>
                      </a:r>
                      <a:r>
                        <a:rPr lang="ru-RU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2574,2 </a:t>
                      </a:r>
                      <a:r>
                        <a:rPr lang="ru-RU" sz="24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т.руб</a:t>
                      </a:r>
                      <a:r>
                        <a:rPr lang="ru-RU" sz="2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smtClean="0"/>
                        <a:t>крыша </a:t>
                      </a:r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ОУ№1</a:t>
                      </a:r>
                    </a:p>
                    <a:p>
                      <a:r>
                        <a:rPr lang="ru-RU" sz="2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500,0 </a:t>
                      </a:r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т.руб</a:t>
                      </a:r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</a:p>
                    <a:p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спил тополей</a:t>
                      </a:r>
                      <a:r>
                        <a:rPr lang="ru-RU" sz="2400" dirty="0" smtClean="0"/>
                        <a:t> </a:t>
                      </a:r>
                      <a:endParaRPr lang="ru-RU" sz="32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1" y="0"/>
          <a:ext cx="9143999" cy="67413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51919"/>
                <a:gridCol w="3168352"/>
                <a:gridCol w="2123728"/>
              </a:tblGrid>
              <a:tr h="261041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2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Компенсация родительской платы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800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ru-RU" sz="3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7893,2 т. руб.</a:t>
                      </a:r>
                    </a:p>
                    <a:p>
                      <a:endParaRPr lang="ru-RU" sz="2800" b="0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2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3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2006462">
                <a:tc>
                  <a:txBody>
                    <a:bodyPr/>
                    <a:lstStyle/>
                    <a:p>
                      <a:r>
                        <a:rPr lang="ru-RU" sz="3200" b="0" dirty="0" smtClean="0">
                          <a:solidFill>
                            <a:schemeClr val="tx1"/>
                          </a:solidFill>
                        </a:rPr>
                        <a:t>Национальный проект образование «ЦОС»</a:t>
                      </a:r>
                      <a:endParaRPr lang="ru-RU" sz="32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4680,8 тыс.руб</a:t>
                      </a:r>
                      <a:r>
                        <a:rPr lang="ru-RU" sz="3200" dirty="0" smtClean="0">
                          <a:solidFill>
                            <a:schemeClr val="tx1"/>
                          </a:solidFill>
                        </a:rPr>
                        <a:t>.</a:t>
                      </a:r>
                    </a:p>
                    <a:p>
                      <a:r>
                        <a:rPr lang="ru-RU" sz="3200" dirty="0" smtClean="0">
                          <a:solidFill>
                            <a:schemeClr val="tx1"/>
                          </a:solidFill>
                        </a:rPr>
                        <a:t>ОУ №9,4</a:t>
                      </a:r>
                      <a:endParaRPr lang="ru-RU" sz="3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3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212449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Организация питания 10 </a:t>
                      </a:r>
                      <a:r>
                        <a:rPr lang="ru-RU" sz="2800" b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кл</a:t>
                      </a:r>
                      <a:r>
                        <a:rPr lang="ru-RU" sz="28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. во время проведения учебных сборов</a:t>
                      </a:r>
                      <a:endParaRPr lang="ru-RU" sz="2800" b="0" dirty="0" smtClean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316,6</a:t>
                      </a:r>
                      <a:r>
                        <a:rPr lang="ru-RU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 т.руб.</a:t>
                      </a:r>
                      <a:endParaRPr lang="ru-RU" sz="2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1" y="-1"/>
          <a:ext cx="9144000" cy="67043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75855"/>
                <a:gridCol w="3960440"/>
                <a:gridCol w="1907705"/>
              </a:tblGrid>
              <a:tr h="1214735">
                <a:tc>
                  <a:txBody>
                    <a:bodyPr/>
                    <a:lstStyle/>
                    <a:p>
                      <a:r>
                        <a:rPr lang="ru-RU" sz="2800" dirty="0" smtClean="0">
                          <a:solidFill>
                            <a:schemeClr val="tx1"/>
                          </a:solidFill>
                        </a:rPr>
                        <a:t>Направления летней кампании</a:t>
                      </a:r>
                      <a:endParaRPr lang="ru-RU" sz="2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dirty="0" smtClean="0">
                          <a:solidFill>
                            <a:schemeClr val="tx1"/>
                          </a:solidFill>
                        </a:rPr>
                        <a:t>Краевой бюджет</a:t>
                      </a:r>
                    </a:p>
                    <a:p>
                      <a:pPr algn="ctr"/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dirty="0" smtClean="0">
                          <a:solidFill>
                            <a:schemeClr val="tx1"/>
                          </a:solidFill>
                        </a:rPr>
                        <a:t>Местный бюджет</a:t>
                      </a:r>
                    </a:p>
                    <a:p>
                      <a:pPr algn="ctr"/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1520917">
                <a:tc>
                  <a:txBody>
                    <a:bodyPr/>
                    <a:lstStyle/>
                    <a:p>
                      <a:r>
                        <a:rPr lang="ru-RU" sz="2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Приобретение</a:t>
                      </a:r>
                      <a:r>
                        <a:rPr lang="ru-RU" sz="28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путевок в загородный лагерь</a:t>
                      </a:r>
                      <a:endParaRPr lang="ru-RU" sz="2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 smtClean="0"/>
                        <a:t>2512, 2 </a:t>
                      </a:r>
                      <a:r>
                        <a:rPr lang="ru-RU" sz="2800" dirty="0" smtClean="0"/>
                        <a:t>тыс.руб.</a:t>
                      </a:r>
                    </a:p>
                    <a:p>
                      <a:r>
                        <a:rPr lang="ru-RU" sz="2800" dirty="0" smtClean="0"/>
                        <a:t>(152*23610,8 руб.)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800"/>
                    </a:p>
                  </a:txBody>
                  <a:tcPr/>
                </a:tc>
              </a:tr>
              <a:tr h="2433566">
                <a:tc>
                  <a:txBody>
                    <a:bodyPr/>
                    <a:lstStyle/>
                    <a:p>
                      <a:r>
                        <a:rPr lang="ru-RU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Приобретение путевок ( опека)</a:t>
                      </a:r>
                      <a:endParaRPr lang="ru-RU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 smtClean="0"/>
                        <a:t>2192,3 </a:t>
                      </a:r>
                    </a:p>
                    <a:p>
                      <a:r>
                        <a:rPr lang="ru-RU" sz="2800" dirty="0" smtClean="0"/>
                        <a:t>тыс. руб.</a:t>
                      </a:r>
                    </a:p>
                    <a:p>
                      <a:r>
                        <a:rPr lang="ru-RU" sz="2800" dirty="0" smtClean="0"/>
                        <a:t>(76*23610,8</a:t>
                      </a:r>
                      <a:r>
                        <a:rPr lang="ru-RU" sz="2800" baseline="0" dirty="0" smtClean="0"/>
                        <a:t> +</a:t>
                      </a:r>
                      <a:endParaRPr lang="ru-RU" sz="2800" dirty="0" smtClean="0"/>
                    </a:p>
                    <a:p>
                      <a:r>
                        <a:rPr lang="ru-RU" sz="2800" dirty="0" smtClean="0"/>
                        <a:t>компенсация, сопровождение)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800"/>
                    </a:p>
                  </a:txBody>
                  <a:tcPr/>
                </a:tc>
              </a:tr>
              <a:tr h="1500143">
                <a:tc>
                  <a:txBody>
                    <a:bodyPr/>
                    <a:lstStyle/>
                    <a:p>
                      <a:r>
                        <a:rPr lang="ru-RU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Пришкольный лагерь</a:t>
                      </a:r>
                      <a:endParaRPr lang="ru-RU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 smtClean="0"/>
                        <a:t>6680, 7 </a:t>
                      </a:r>
                      <a:r>
                        <a:rPr lang="ru-RU" sz="2800" dirty="0" smtClean="0"/>
                        <a:t>тыс. руб.</a:t>
                      </a:r>
                    </a:p>
                    <a:p>
                      <a:r>
                        <a:rPr lang="ru-RU" sz="2800" dirty="0" smtClean="0"/>
                        <a:t>(2170*189,6 руб.*21) из них 530 бесплатно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8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0" y="0"/>
          <a:ext cx="9144000" cy="66693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  <a:gridCol w="3048000"/>
              </a:tblGrid>
              <a:tr h="2170224">
                <a:tc>
                  <a:txBody>
                    <a:bodyPr/>
                    <a:lstStyle/>
                    <a:p>
                      <a:r>
                        <a:rPr lang="ru-RU" sz="3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Подвоз детей в загородные лагеря</a:t>
                      </a:r>
                      <a:endParaRPr lang="ru-RU" sz="3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958,1</a:t>
                      </a:r>
                      <a:r>
                        <a:rPr lang="ru-RU" sz="3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тыс. руб.</a:t>
                      </a:r>
                    </a:p>
                    <a:p>
                      <a:endParaRPr lang="ru-RU" sz="3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232891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200" dirty="0" smtClean="0">
                          <a:latin typeface="Times New Roman" pitchFamily="18" charset="0"/>
                          <a:cs typeface="Times New Roman" pitchFamily="18" charset="0"/>
                        </a:rPr>
                        <a:t>Мероприятия  летней кампании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1970,0</a:t>
                      </a:r>
                      <a:r>
                        <a:rPr lang="ru-RU" sz="3200" dirty="0" smtClean="0">
                          <a:latin typeface="Times New Roman" pitchFamily="18" charset="0"/>
                          <a:cs typeface="Times New Roman" pitchFamily="18" charset="0"/>
                        </a:rPr>
                        <a:t> тыс. </a:t>
                      </a:r>
                      <a:r>
                        <a:rPr lang="ru-RU" sz="3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руб</a:t>
                      </a:r>
                      <a:endParaRPr lang="ru-RU" sz="3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170224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0" y="0"/>
          <a:ext cx="9144000" cy="74062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3768"/>
                <a:gridCol w="4320480"/>
                <a:gridCol w="2339752"/>
              </a:tblGrid>
              <a:tr h="1274794">
                <a:tc gridSpan="3"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solidFill>
                            <a:schemeClr val="tx1"/>
                          </a:solidFill>
                        </a:rPr>
                        <a:t>Питание</a:t>
                      </a:r>
                    </a:p>
                    <a:p>
                      <a:pPr algn="ctr"/>
                      <a:r>
                        <a:rPr lang="ru-RU" sz="3200" dirty="0" smtClean="0">
                          <a:solidFill>
                            <a:schemeClr val="tx1"/>
                          </a:solidFill>
                        </a:rPr>
                        <a:t>66403,9 тыс. руб.</a:t>
                      </a:r>
                      <a:endParaRPr lang="ru-RU" sz="3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02078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Федеральный бюджет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Краевой </a:t>
                      </a:r>
                    </a:p>
                    <a:p>
                      <a:pPr algn="ctr"/>
                      <a:r>
                        <a:rPr lang="ru-RU" sz="2800" dirty="0" smtClean="0"/>
                        <a:t>бюджет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Местный бюджет</a:t>
                      </a:r>
                      <a:endParaRPr lang="ru-RU" sz="2800" dirty="0"/>
                    </a:p>
                  </a:txBody>
                  <a:tcPr/>
                </a:tc>
              </a:tr>
              <a:tr h="663388">
                <a:tc>
                  <a:txBody>
                    <a:bodyPr/>
                    <a:lstStyle/>
                    <a:p>
                      <a:pPr algn="ctr"/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ДОУ</a:t>
                      </a:r>
                    </a:p>
                    <a:p>
                      <a:pPr algn="ctr"/>
                      <a:r>
                        <a:rPr lang="ru-RU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40485,4 </a:t>
                      </a:r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тыс.руб.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440160">
                <a:tc gridSpan="3"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Питание учащихся начальных классов</a:t>
                      </a:r>
                    </a:p>
                    <a:p>
                      <a:pPr algn="ctr"/>
                      <a:r>
                        <a:rPr lang="ru-RU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(3457 учащихся)</a:t>
                      </a:r>
                    </a:p>
                    <a:p>
                      <a:pPr algn="ctr"/>
                      <a:r>
                        <a:rPr lang="ru-RU" sz="2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46546,7 тыс. руб</a:t>
                      </a:r>
                      <a:r>
                        <a:rPr lang="ru-RU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378567">
                <a:tc>
                  <a:txBody>
                    <a:bodyPr/>
                    <a:lstStyle/>
                    <a:p>
                      <a:pPr algn="ctr"/>
                      <a:endParaRPr lang="ru-RU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Питание уч-ся из малообеспеченных семей (5-11 </a:t>
                      </a:r>
                      <a:r>
                        <a:rPr lang="ru-RU" sz="28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кл</a:t>
                      </a:r>
                      <a:r>
                        <a:rPr lang="ru-RU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.) и детей с ОВЗ</a:t>
                      </a:r>
                    </a:p>
                    <a:p>
                      <a:pPr algn="ctr"/>
                      <a:r>
                        <a:rPr lang="ru-RU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(1443 учащихся)</a:t>
                      </a:r>
                    </a:p>
                    <a:p>
                      <a:pPr algn="ctr"/>
                      <a:r>
                        <a:rPr lang="ru-RU" sz="2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19857,2 тыс. руб</a:t>
                      </a:r>
                      <a:r>
                        <a:rPr lang="ru-RU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2578298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Подпрограмма 2</a:t>
            </a:r>
            <a:br>
              <a:rPr lang="ru-RU" sz="2800" b="1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Обеспечение жилыми помещениями детей-сирот и детей, оставшихся без попечения родителей, лиц из числа детей-сирот и детей, оставшихся без попечения родителей, в г. </a:t>
            </a:r>
            <a:r>
              <a:rPr lang="ru-RU" sz="2800" b="1" dirty="0" err="1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Лесосибирске</a:t>
            </a:r>
            <a:r>
              <a:rPr lang="ru-RU" sz="2800" b="1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 Красноярского края.</a:t>
            </a:r>
            <a:endParaRPr lang="ru-RU" sz="28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pPr algn="ctr">
              <a:buNone/>
            </a:pPr>
            <a:endParaRPr lang="ru-RU" sz="3200" dirty="0" smtClean="0"/>
          </a:p>
          <a:p>
            <a:pPr algn="ctr">
              <a:buNone/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2021 год –44 089,1 тыс. руб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Федеральный бюджет – 0,0 тыс. руб.</a:t>
            </a:r>
          </a:p>
          <a:p>
            <a:pPr algn="ctr"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Краевой бюджет -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44 089,1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тыс. руб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Приобретение 29 квартир </a:t>
            </a:r>
          </a:p>
          <a:p>
            <a:pPr algn="ctr">
              <a:buNone/>
            </a:pP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smtClean="0">
                <a:latin typeface="Times New Roman" pitchFamily="18" charset="0"/>
                <a:cs typeface="Times New Roman" pitchFamily="18" charset="0"/>
              </a:rPr>
              <a:t>( стоимость </a:t>
            </a:r>
            <a:r>
              <a:rPr lang="ru-RU" sz="4000" b="1" smtClean="0"/>
              <a:t>1520,3 </a:t>
            </a:r>
            <a:r>
              <a:rPr lang="ru-RU" sz="4000" b="1" dirty="0" smtClean="0"/>
              <a:t>тыс. 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руб.)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2434282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Подпрограмма №3</a:t>
            </a: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Обеспечение реализации муниципальной программы и прочие мероприятия в области образования</a:t>
            </a:r>
            <a:endParaRPr lang="ru-RU" sz="3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endParaRPr lang="ru-RU" dirty="0" smtClean="0"/>
          </a:p>
          <a:p>
            <a:pPr algn="ctr">
              <a:buNone/>
            </a:pP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3900" dirty="0" smtClean="0">
                <a:latin typeface="Times New Roman" pitchFamily="18" charset="0"/>
                <a:cs typeface="Times New Roman" pitchFamily="18" charset="0"/>
              </a:rPr>
              <a:t>2021 год –</a:t>
            </a:r>
            <a:r>
              <a:rPr lang="ru-RU" sz="3600" dirty="0" smtClean="0"/>
              <a:t>–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61 081,7 </a:t>
            </a:r>
            <a:r>
              <a:rPr lang="ru-RU" sz="3900" b="1" dirty="0" smtClean="0">
                <a:latin typeface="Times New Roman" pitchFamily="18" charset="0"/>
                <a:cs typeface="Times New Roman" pitchFamily="18" charset="0"/>
              </a:rPr>
              <a:t>тыс. руб</a:t>
            </a:r>
            <a:r>
              <a:rPr lang="ru-RU" sz="3900" dirty="0" smtClean="0">
                <a:latin typeface="Times New Roman" pitchFamily="18" charset="0"/>
                <a:cs typeface="Times New Roman" pitchFamily="18" charset="0"/>
              </a:rPr>
              <a:t>., в том числе: </a:t>
            </a:r>
          </a:p>
          <a:p>
            <a:pPr algn="ctr">
              <a:buNone/>
            </a:pPr>
            <a:r>
              <a:rPr lang="ru-RU" sz="3900" dirty="0" smtClean="0">
                <a:latin typeface="Times New Roman" pitchFamily="18" charset="0"/>
                <a:cs typeface="Times New Roman" pitchFamily="18" charset="0"/>
              </a:rPr>
              <a:t>за счет средств местного бюджета –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52 059,4 </a:t>
            </a:r>
            <a:r>
              <a:rPr lang="ru-RU" sz="3900" dirty="0" smtClean="0">
                <a:latin typeface="Times New Roman" pitchFamily="18" charset="0"/>
                <a:cs typeface="Times New Roman" pitchFamily="18" charset="0"/>
              </a:rPr>
              <a:t>тыс. руб.,</a:t>
            </a:r>
          </a:p>
          <a:p>
            <a:pPr algn="ctr">
              <a:buNone/>
            </a:pPr>
            <a:r>
              <a:rPr lang="ru-RU" sz="3900" dirty="0" smtClean="0">
                <a:latin typeface="Times New Roman" pitchFamily="18" charset="0"/>
                <a:cs typeface="Times New Roman" pitchFamily="18" charset="0"/>
              </a:rPr>
              <a:t>за счет средств краевого бюджета –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9 022,3 </a:t>
            </a:r>
            <a:r>
              <a:rPr lang="ru-RU" sz="3900" dirty="0" smtClean="0">
                <a:latin typeface="Times New Roman" pitchFamily="18" charset="0"/>
                <a:cs typeface="Times New Roman" pitchFamily="18" charset="0"/>
              </a:rPr>
              <a:t>тыс. руб.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sz="quarter" idx="1"/>
          </p:nvPr>
        </p:nvGraphicFramePr>
        <p:xfrm>
          <a:off x="0" y="0"/>
          <a:ext cx="9144000" cy="65973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5776"/>
                <a:gridCol w="6588224"/>
              </a:tblGrid>
              <a:tr h="2495664">
                <a:tc>
                  <a:txBody>
                    <a:bodyPr/>
                    <a:lstStyle/>
                    <a:p>
                      <a:r>
                        <a:rPr lang="ru-RU" sz="2800" dirty="0" smtClean="0">
                          <a:solidFill>
                            <a:schemeClr val="tx1"/>
                          </a:solidFill>
                        </a:rPr>
                        <a:t>10,0 тыс. руб.</a:t>
                      </a:r>
                      <a:endParaRPr lang="ru-RU" sz="2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Премия выпускнику года  отдела образования</a:t>
                      </a:r>
                    </a:p>
                    <a:p>
                      <a:endParaRPr lang="ru-RU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050844">
                <a:tc>
                  <a:txBody>
                    <a:bodyPr/>
                    <a:lstStyle/>
                    <a:p>
                      <a:r>
                        <a:rPr lang="ru-RU" sz="2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90,0 тыс. руб.</a:t>
                      </a:r>
                      <a:endParaRPr lang="ru-RU" sz="2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 smtClean="0">
                          <a:latin typeface="Times New Roman" pitchFamily="18" charset="0"/>
                          <a:cs typeface="Times New Roman" pitchFamily="18" charset="0"/>
                        </a:rPr>
                        <a:t>Проведение</a:t>
                      </a:r>
                      <a:r>
                        <a:rPr lang="ru-RU" sz="3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профессиональных конкурсов «Учитель года», «Воспитатель года»</a:t>
                      </a:r>
                      <a:endParaRPr lang="ru-RU" sz="3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050844">
                <a:tc>
                  <a:txBody>
                    <a:bodyPr/>
                    <a:lstStyle/>
                    <a:p>
                      <a:r>
                        <a:rPr lang="ru-RU" sz="2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20,0 тыс. руб.</a:t>
                      </a:r>
                      <a:endParaRPr lang="ru-RU" sz="2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 smtClean="0">
                          <a:latin typeface="Times New Roman" pitchFamily="18" charset="0"/>
                          <a:cs typeface="Times New Roman" pitchFamily="18" charset="0"/>
                        </a:rPr>
                        <a:t> Организация и проведение ежегодного</a:t>
                      </a:r>
                      <a:r>
                        <a:rPr lang="ru-RU" sz="3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августовского педагогического совета</a:t>
                      </a:r>
                      <a:endParaRPr lang="ru-RU" sz="3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214625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Подпрограмма №4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Одаренные дети </a:t>
            </a:r>
            <a:r>
              <a:rPr lang="ru-RU" sz="3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Лесосибирска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3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1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 algn="ctr">
              <a:buNone/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2021год –1 518,1 тыс. руб., </a:t>
            </a:r>
          </a:p>
          <a:p>
            <a:pPr algn="ctr">
              <a:buNone/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в том числе за счет средств муниципалитета –1 518,1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тыс. руб.</a:t>
            </a:r>
          </a:p>
          <a:p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0" y="1"/>
          <a:ext cx="9144000" cy="66693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84168"/>
                <a:gridCol w="3059832"/>
              </a:tblGrid>
              <a:tr h="1178150">
                <a:tc>
                  <a:txBody>
                    <a:bodyPr/>
                    <a:lstStyle/>
                    <a:p>
                      <a:r>
                        <a:rPr lang="ru-RU" sz="2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Организация </a:t>
                      </a:r>
                      <a:r>
                        <a:rPr lang="ru-RU" sz="2800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площадки «Молодые профессионалы»</a:t>
                      </a:r>
                      <a:endParaRPr lang="ru-RU" sz="28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715,2  тыс. руб.</a:t>
                      </a:r>
                      <a:endParaRPr lang="ru-RU" sz="28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710218">
                <a:tc>
                  <a:txBody>
                    <a:bodyPr/>
                    <a:lstStyle/>
                    <a:p>
                      <a:r>
                        <a:rPr kumimoji="0" lang="ru-RU" sz="2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Повышение квалификации педагогов в области работы с одаренными детьми</a:t>
                      </a:r>
                      <a:endParaRPr lang="ru-RU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16,0 </a:t>
                      </a:r>
                      <a:r>
                        <a:rPr lang="ru-RU" sz="28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тыс</a:t>
                      </a:r>
                      <a:r>
                        <a:rPr lang="ru-RU" sz="2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. руб.</a:t>
                      </a:r>
                      <a:endParaRPr lang="ru-RU" sz="2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065958">
                <a:tc>
                  <a:txBody>
                    <a:bodyPr/>
                    <a:lstStyle/>
                    <a:p>
                      <a:r>
                        <a:rPr lang="ru-RU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Организация открытых площадок</a:t>
                      </a:r>
                      <a:endParaRPr lang="ru-RU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10,0 тыс. руб.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214771">
                <a:tc>
                  <a:txBody>
                    <a:bodyPr/>
                    <a:lstStyle/>
                    <a:p>
                      <a:r>
                        <a:rPr lang="ru-RU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Поездки</a:t>
                      </a:r>
                      <a:r>
                        <a:rPr lang="ru-RU" sz="2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на спортивные краевые соревнования в рамках «ШСЛ»</a:t>
                      </a:r>
                      <a:endParaRPr lang="ru-RU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148,0 тыс. руб.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500261">
                <a:tc>
                  <a:txBody>
                    <a:bodyPr/>
                    <a:lstStyle/>
                    <a:p>
                      <a:r>
                        <a:rPr lang="ru-RU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Президентские</a:t>
                      </a:r>
                      <a:r>
                        <a:rPr lang="ru-RU" sz="2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состязания</a:t>
                      </a:r>
                      <a:endParaRPr lang="ru-RU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140,0 тыс. руб.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0" y="1"/>
          <a:ext cx="9144000" cy="65297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96345"/>
                <a:gridCol w="3047655"/>
              </a:tblGrid>
              <a:tr h="160970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Стимулирование и поддержка одаренных школьников и педагогических работников:</a:t>
                      </a:r>
                      <a:endParaRPr lang="ru-RU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488,9 тыс. руб</a:t>
                      </a:r>
                      <a:r>
                        <a:rPr lang="ru-RU" sz="2800" dirty="0" smtClean="0">
                          <a:solidFill>
                            <a:schemeClr val="tx1"/>
                          </a:solidFill>
                        </a:rPr>
                        <a:t>.</a:t>
                      </a:r>
                    </a:p>
                  </a:txBody>
                  <a:tcPr/>
                </a:tc>
              </a:tr>
              <a:tr h="739177"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Премия Главы города лучшему выпускнику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15,0 тыс. руб.</a:t>
                      </a:r>
                      <a:endParaRPr lang="ru-RU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48071"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Премии лучшим учащимся города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26,0 тыс.руб.</a:t>
                      </a:r>
                      <a:endParaRPr lang="ru-RU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883194"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Премии учителям городской интенсивной школы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30,0 тыс. руб.</a:t>
                      </a:r>
                      <a:endParaRPr lang="ru-RU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883194"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Обучение школьников в краевой интенсивной школе «Олимп»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60,0 тыс. руб.</a:t>
                      </a:r>
                      <a:endParaRPr lang="ru-RU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883194"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Призовой фонд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143,0 тыс. руб.</a:t>
                      </a:r>
                      <a:endParaRPr lang="ru-RU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883194"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Поездки учащихся на краевые интенсивные школы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214,9 тыс. руб.</a:t>
                      </a:r>
                      <a:endParaRPr lang="ru-RU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786210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Подпрограмма №5</a:t>
            </a:r>
            <a:b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Развитие дополнительного образования детей</a:t>
            </a:r>
            <a:endParaRPr lang="ru-RU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 smtClean="0"/>
          </a:p>
          <a:p>
            <a:pPr algn="ctr">
              <a:buNone/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2021 год – 40 401,6 тыс. руб</a:t>
            </a:r>
            <a:r>
              <a:rPr lang="ru-RU" sz="3600" dirty="0" smtClean="0"/>
              <a:t>., </a:t>
            </a:r>
          </a:p>
          <a:p>
            <a:pPr algn="ctr"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в т.ч. краевой – 15 473,8 тыс. руб.,</a:t>
            </a:r>
          </a:p>
          <a:p>
            <a:pPr algn="ctr"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местный – 24 927,8 тыс. руб.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0" y="1"/>
          <a:ext cx="9144000" cy="69648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28184"/>
                <a:gridCol w="2915816"/>
              </a:tblGrid>
              <a:tr h="1798807">
                <a:tc>
                  <a:txBody>
                    <a:bodyPr/>
                    <a:lstStyle/>
                    <a:p>
                      <a:r>
                        <a:rPr lang="ru-RU" sz="2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Субвенции краевого бюджета на дополнительное образование в школах</a:t>
                      </a:r>
                      <a:r>
                        <a:rPr lang="ru-RU" sz="28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( 3459 учащихся)</a:t>
                      </a:r>
                      <a:endParaRPr lang="ru-RU" sz="2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15 473,8 тыс. </a:t>
                      </a:r>
                      <a:r>
                        <a:rPr lang="ru-RU" sz="28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руб</a:t>
                      </a:r>
                      <a:endParaRPr lang="ru-RU" sz="2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1264798">
                <a:tc>
                  <a:txBody>
                    <a:bodyPr/>
                    <a:lstStyle/>
                    <a:p>
                      <a:r>
                        <a:rPr lang="ru-RU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Деятельность</a:t>
                      </a:r>
                      <a:r>
                        <a:rPr lang="ru-RU" sz="2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ЦДО</a:t>
                      </a:r>
                      <a:endParaRPr lang="ru-RU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endParaRPr lang="ru-RU" sz="28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28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28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28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28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24 927,8 тыс. руб.</a:t>
                      </a:r>
                      <a:endParaRPr lang="ru-RU" sz="2800" dirty="0"/>
                    </a:p>
                  </a:txBody>
                  <a:tcPr/>
                </a:tc>
              </a:tr>
              <a:tr h="1264798">
                <a:tc>
                  <a:txBody>
                    <a:bodyPr/>
                    <a:lstStyle/>
                    <a:p>
                      <a:r>
                        <a:rPr lang="ru-RU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Деятельность МОЦ</a:t>
                      </a:r>
                      <a:endParaRPr lang="ru-RU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1264798">
                <a:tc>
                  <a:txBody>
                    <a:bodyPr/>
                    <a:lstStyle/>
                    <a:p>
                      <a:r>
                        <a:rPr lang="ru-RU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ПФДО ( 1000 сертификатов *6970)</a:t>
                      </a:r>
                    </a:p>
                    <a:p>
                      <a:r>
                        <a:rPr lang="ru-RU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750 сертификатов- ЦДО</a:t>
                      </a:r>
                    </a:p>
                    <a:p>
                      <a:r>
                        <a:rPr lang="ru-RU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250</a:t>
                      </a:r>
                      <a:r>
                        <a:rPr lang="ru-RU" sz="2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сертификатов – спортивные школы</a:t>
                      </a:r>
                      <a:endParaRPr lang="ru-RU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1264798">
                <a:tc>
                  <a:txBody>
                    <a:bodyPr/>
                    <a:lstStyle/>
                    <a:p>
                      <a:r>
                        <a:rPr lang="ru-RU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Гранты в рамках ПФДО</a:t>
                      </a:r>
                    </a:p>
                    <a:p>
                      <a:r>
                        <a:rPr lang="ru-RU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 ( 178,3 тыс.руб.)</a:t>
                      </a:r>
                      <a:endParaRPr lang="ru-RU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sz="quarter" idx="1"/>
          </p:nvPr>
        </p:nvGraphicFramePr>
        <p:xfrm>
          <a:off x="0" y="0"/>
          <a:ext cx="9144000" cy="67413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35696"/>
                <a:gridCol w="7308304"/>
              </a:tblGrid>
              <a:tr h="6741368">
                <a:tc>
                  <a:txBody>
                    <a:bodyPr/>
                    <a:lstStyle/>
                    <a:p>
                      <a:r>
                        <a:rPr lang="ru-RU" sz="2800" dirty="0" smtClean="0">
                          <a:solidFill>
                            <a:schemeClr val="tx1"/>
                          </a:solidFill>
                        </a:rPr>
                        <a:t>203,0 тыс. руб.</a:t>
                      </a:r>
                      <a:endParaRPr lang="ru-RU" sz="2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Проведение городских мероприятий, закрепленных</a:t>
                      </a:r>
                      <a:r>
                        <a:rPr lang="ru-RU" sz="3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за системой образования: День защиты детей, «Безопасное колесо», Линейка выпускников, фестиваль для опекаемых семей, Фестиваль </a:t>
                      </a:r>
                      <a:r>
                        <a:rPr lang="ru-RU" sz="3200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профессиональных</a:t>
                      </a:r>
                      <a:r>
                        <a:rPr lang="ru-RU" sz="3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проб, Фестиваль дополнительного образования, конкурс ДО «Шанс», Бомонд и т.д.</a:t>
                      </a:r>
                    </a:p>
                    <a:p>
                      <a:endParaRPr lang="ru-RU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1109</TotalTime>
  <Words>719</Words>
  <Application>Microsoft Office PowerPoint</Application>
  <PresentationFormat>Экран (4:3)</PresentationFormat>
  <Paragraphs>181</Paragraphs>
  <Slides>20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Справедливость</vt:lpstr>
      <vt:lpstr>   Развитие образования города Лесосибирска  на 2021 плановый 2022-2023  </vt:lpstr>
      <vt:lpstr>Подпрограммы:</vt:lpstr>
      <vt:lpstr>Слайд 3</vt:lpstr>
      <vt:lpstr>Слайд 4</vt:lpstr>
      <vt:lpstr>    Подпрограмма №1 Дошкольное и  общее образование детей.</vt:lpstr>
      <vt:lpstr>Слайд 6</vt:lpstr>
      <vt:lpstr>Слайд 7</vt:lpstr>
      <vt:lpstr>Слайд 8</vt:lpstr>
      <vt:lpstr>Слайд 9</vt:lpstr>
      <vt:lpstr>Слайд 10</vt:lpstr>
      <vt:lpstr>Подпрограмма 2 Обеспечение жилыми помещениями детей-сирот и детей, оставшихся без попечения родителей, лиц из числа детей-сирот и детей, оставшихся без попечения родителей, в г. Лесосибирске  Красноярского края.</vt:lpstr>
      <vt:lpstr>Слайд 12</vt:lpstr>
      <vt:lpstr>Подпрограмма №3  Обеспечение реализации муниципальной программы и прочие мероприятия в области образования</vt:lpstr>
      <vt:lpstr>Слайд 14</vt:lpstr>
      <vt:lpstr>Подпрограмма №4 Одаренные дети Лесосибирска    </vt:lpstr>
      <vt:lpstr>Слайд 16</vt:lpstr>
      <vt:lpstr>Слайд 17</vt:lpstr>
      <vt:lpstr>Подпрограмма №5 Развитие дополнительного образования детей</vt:lpstr>
      <vt:lpstr>Слайд 19</vt:lpstr>
      <vt:lpstr>Слайд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«Развитие образования города Лесосибирска» на 2019 плановый 2020-2021  </dc:title>
  <dc:creator>rasen999</dc:creator>
  <cp:lastModifiedBy>Zverdvd.org</cp:lastModifiedBy>
  <cp:revision>125</cp:revision>
  <dcterms:created xsi:type="dcterms:W3CDTF">2018-11-16T08:39:09Z</dcterms:created>
  <dcterms:modified xsi:type="dcterms:W3CDTF">2021-01-25T07:25:27Z</dcterms:modified>
</cp:coreProperties>
</file>