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1"/>
  </p:sldMasterIdLst>
  <p:notesMasterIdLst>
    <p:notesMasterId r:id="rId13"/>
  </p:notesMasterIdLst>
  <p:sldIdLst>
    <p:sldId id="257" r:id="rId2"/>
    <p:sldId id="327" r:id="rId3"/>
    <p:sldId id="294" r:id="rId4"/>
    <p:sldId id="326" r:id="rId5"/>
    <p:sldId id="321" r:id="rId6"/>
    <p:sldId id="322" r:id="rId7"/>
    <p:sldId id="323" r:id="rId8"/>
    <p:sldId id="324" r:id="rId9"/>
    <p:sldId id="314" r:id="rId10"/>
    <p:sldId id="329" r:id="rId11"/>
    <p:sldId id="320" r:id="rId1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A88000"/>
    <a:srgbClr val="FFE09C"/>
    <a:srgbClr val="FF4B4B"/>
    <a:srgbClr val="B5ECFF"/>
    <a:srgbClr val="FFBD29"/>
    <a:srgbClr val="BEF2BF"/>
    <a:srgbClr val="FFB1B0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B4B98B0-60AC-42C2-AFA5-B58CD77FA1E5}" styleName="Светлый стиль 1 - акцент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0E3FDE45-AF77-4B5C-9715-49D594BDF05E}" styleName="Светлый стиль 1 - акцент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80" d="100"/>
          <a:sy n="80" d="100"/>
        </p:scale>
        <p:origin x="-1086" y="13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19485AE-9BB9-4970-88C3-752498735DAE}" type="datetimeFigureOut">
              <a:rPr lang="ru-RU" smtClean="0"/>
              <a:pPr/>
              <a:t>28.03.2016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B21AEC8-8387-4EE0-9B38-B733C2459E8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18041224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Прямоугольник 22"/>
          <p:cNvSpPr/>
          <p:nvPr/>
        </p:nvSpPr>
        <p:spPr>
          <a:xfrm flipV="1">
            <a:off x="5410182" y="3810000"/>
            <a:ext cx="3733819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4" name="Прямоугольник 23"/>
          <p:cNvSpPr/>
          <p:nvPr/>
        </p:nvSpPr>
        <p:spPr>
          <a:xfrm flipV="1">
            <a:off x="5410200" y="3897010"/>
            <a:ext cx="3733801" cy="192024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5" name="Прямоугольник 24"/>
          <p:cNvSpPr/>
          <p:nvPr/>
        </p:nvSpPr>
        <p:spPr>
          <a:xfrm flipV="1">
            <a:off x="5410200" y="4115167"/>
            <a:ext cx="3733801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6" name="Прямоугольник 25"/>
          <p:cNvSpPr/>
          <p:nvPr/>
        </p:nvSpPr>
        <p:spPr>
          <a:xfrm flipV="1">
            <a:off x="5410200" y="4164403"/>
            <a:ext cx="1965960" cy="18288"/>
          </a:xfrm>
          <a:prstGeom prst="rect">
            <a:avLst/>
          </a:prstGeom>
          <a:solidFill>
            <a:schemeClr val="accent2">
              <a:alpha val="6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Прямоугольник 26"/>
          <p:cNvSpPr/>
          <p:nvPr/>
        </p:nvSpPr>
        <p:spPr>
          <a:xfrm flipV="1">
            <a:off x="5410200" y="4199572"/>
            <a:ext cx="1965960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0" name="Скругленный прямоугольник 29"/>
          <p:cNvSpPr/>
          <p:nvPr/>
        </p:nvSpPr>
        <p:spPr bwMode="white">
          <a:xfrm>
            <a:off x="5410200" y="3962400"/>
            <a:ext cx="306324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1" name="Скругленный прямоугольник 30"/>
          <p:cNvSpPr/>
          <p:nvPr/>
        </p:nvSpPr>
        <p:spPr bwMode="white">
          <a:xfrm>
            <a:off x="7376507" y="4060983"/>
            <a:ext cx="16002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Прямоугольник 6"/>
          <p:cNvSpPr/>
          <p:nvPr/>
        </p:nvSpPr>
        <p:spPr>
          <a:xfrm>
            <a:off x="1" y="3649662"/>
            <a:ext cx="9144000" cy="244170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>
          <a:xfrm>
            <a:off x="0" y="3675527"/>
            <a:ext cx="9144001" cy="14067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>
          <a:xfrm flipV="1">
            <a:off x="6414051" y="3643090"/>
            <a:ext cx="2729950" cy="2484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Прямоугольник 18"/>
          <p:cNvSpPr/>
          <p:nvPr/>
        </p:nvSpPr>
        <p:spPr>
          <a:xfrm>
            <a:off x="0" y="0"/>
            <a:ext cx="9144000" cy="3701700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57200" y="2401887"/>
            <a:ext cx="8458200" cy="1470025"/>
          </a:xfrm>
        </p:spPr>
        <p:txBody>
          <a:bodyPr anchor="b"/>
          <a:lstStyle>
            <a:lvl1pPr>
              <a:defRPr sz="4400">
                <a:solidFill>
                  <a:schemeClr val="bg1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457200" y="3899938"/>
            <a:ext cx="4953000" cy="1752600"/>
          </a:xfrm>
        </p:spPr>
        <p:txBody>
          <a:bodyPr/>
          <a:lstStyle>
            <a:lvl1pPr marL="64008" indent="0" algn="l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>
          <a:xfrm>
            <a:off x="6705600" y="4206240"/>
            <a:ext cx="960120" cy="457200"/>
          </a:xfrm>
        </p:spPr>
        <p:txBody>
          <a:bodyPr/>
          <a:lstStyle/>
          <a:p>
            <a:fld id="{F2613506-00DF-4817-8D99-2A97DF78C1B1}" type="datetimeFigureOut">
              <a:rPr lang="ru-RU" smtClean="0"/>
              <a:pPr/>
              <a:t>28.03.2016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>
          <a:xfrm>
            <a:off x="5410200" y="4205288"/>
            <a:ext cx="1295400" cy="457200"/>
          </a:xfrm>
        </p:spPr>
        <p:txBody>
          <a:bodyPr/>
          <a:lstStyle/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8320088" y="1136"/>
            <a:ext cx="747712" cy="365760"/>
          </a:xfrm>
        </p:spPr>
        <p:txBody>
          <a:bodyPr/>
          <a:lstStyle>
            <a:lvl1pPr algn="r">
              <a:defRPr sz="1800">
                <a:solidFill>
                  <a:schemeClr val="bg1"/>
                </a:solidFill>
              </a:defRPr>
            </a:lvl1pPr>
          </a:lstStyle>
          <a:p>
            <a:fld id="{B85DFFF8-80E1-4DA3-90DD-8157BA566D7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613506-00DF-4817-8D99-2A97DF78C1B1}" type="datetimeFigureOut">
              <a:rPr lang="ru-RU" smtClean="0"/>
              <a:pPr/>
              <a:t>28.03.2016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5DFFF8-80E1-4DA3-90DD-8157BA566D7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1981200"/>
            <a:ext cx="7772400" cy="1362075"/>
          </a:xfrm>
        </p:spPr>
        <p:txBody>
          <a:bodyPr anchor="b">
            <a:noAutofit/>
          </a:bodyPr>
          <a:lstStyle>
            <a:lvl1pPr algn="l">
              <a:buNone/>
              <a:defRPr sz="4300" b="1" cap="none" baseline="0">
                <a:ln w="12700">
                  <a:solidFill>
                    <a:schemeClr val="accent2">
                      <a:shade val="90000"/>
                      <a:satMod val="150000"/>
                    </a:schemeClr>
                  </a:solidFill>
                </a:ln>
                <a:solidFill>
                  <a:srgbClr val="FFFFFF"/>
                </a:solidFill>
                <a:effectLst>
                  <a:outerShdw blurRad="38100" dist="381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3367088"/>
            <a:ext cx="7772400" cy="1509712"/>
          </a:xfrm>
        </p:spPr>
        <p:txBody>
          <a:bodyPr anchor="t"/>
          <a:lstStyle>
            <a:lvl1pPr marL="45720" indent="0">
              <a:buNone/>
              <a:defRPr sz="2100" b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613506-00DF-4817-8D99-2A97DF78C1B1}" type="datetimeFigureOut">
              <a:rPr lang="ru-RU" smtClean="0"/>
              <a:pPr/>
              <a:t>28.03.2016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5DFFF8-80E1-4DA3-90DD-8157BA566D7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613506-00DF-4817-8D99-2A97DF78C1B1}" type="datetimeFigureOut">
              <a:rPr lang="ru-RU" smtClean="0"/>
              <a:pPr/>
              <a:t>28.03.2016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5DFFF8-80E1-4DA3-90DD-8157BA566D7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1000" y="1143000"/>
            <a:ext cx="8382000" cy="1069848"/>
          </a:xfrm>
        </p:spPr>
        <p:txBody>
          <a:bodyPr anchor="ctr"/>
          <a:lstStyle>
            <a:lvl1pPr>
              <a:defRPr sz="4000" b="0" i="0" cap="none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81000" y="2244970"/>
            <a:ext cx="4041648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721225" y="2244970"/>
            <a:ext cx="4041775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381000" y="2708519"/>
            <a:ext cx="4041648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718304" y="2708519"/>
            <a:ext cx="4041775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6" name="Дата 2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F2613506-00DF-4817-8D99-2A97DF78C1B1}" type="datetimeFigureOut">
              <a:rPr lang="ru-RU" smtClean="0"/>
              <a:pPr/>
              <a:t>28.03.2016</a:t>
            </a:fld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B85DFFF8-80E1-4DA3-90DD-8157BA566D7A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8" name="Нижний колонтитул 2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9848"/>
          </a:xfrm>
        </p:spPr>
        <p:txBody>
          <a:bodyPr anchor="ctr"/>
          <a:lstStyle>
            <a:lvl1pPr>
              <a:defRPr sz="4000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>
          <a:xfrm>
            <a:off x="6583680" y="612648"/>
            <a:ext cx="957264" cy="457200"/>
          </a:xfrm>
        </p:spPr>
        <p:txBody>
          <a:bodyPr/>
          <a:lstStyle/>
          <a:p>
            <a:fld id="{F2613506-00DF-4817-8D99-2A97DF78C1B1}" type="datetimeFigureOut">
              <a:rPr lang="ru-RU" smtClean="0"/>
              <a:pPr/>
              <a:t>28.03.2016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5257800" y="612648"/>
            <a:ext cx="1325880" cy="457200"/>
          </a:xfrm>
        </p:spPr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8174736" y="2272"/>
            <a:ext cx="762000" cy="365760"/>
          </a:xfrm>
        </p:spPr>
        <p:txBody>
          <a:bodyPr/>
          <a:lstStyle/>
          <a:p>
            <a:fld id="{B85DFFF8-80E1-4DA3-90DD-8157BA566D7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613506-00DF-4817-8D99-2A97DF78C1B1}" type="datetimeFigureOut">
              <a:rPr lang="ru-RU" smtClean="0"/>
              <a:pPr/>
              <a:t>28.03.2016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5DFFF8-80E1-4DA3-90DD-8157BA566D7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53496" y="1101970"/>
            <a:ext cx="3383280" cy="877824"/>
          </a:xfrm>
        </p:spPr>
        <p:txBody>
          <a:bodyPr anchor="b"/>
          <a:lstStyle>
            <a:lvl1pPr algn="l">
              <a:buNone/>
              <a:defRPr sz="18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5353496" y="2010727"/>
            <a:ext cx="3383280" cy="4617720"/>
          </a:xfrm>
        </p:spPr>
        <p:txBody>
          <a:bodyPr/>
          <a:lstStyle>
            <a:lvl1pPr marL="9144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152400" y="776287"/>
            <a:ext cx="5102352" cy="585216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613506-00DF-4817-8D99-2A97DF78C1B1}" type="datetimeFigureOut">
              <a:rPr lang="ru-RU" smtClean="0"/>
              <a:pPr/>
              <a:t>28.03.2016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5DFFF8-80E1-4DA3-90DD-8157BA566D7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440434" y="1109160"/>
            <a:ext cx="586803" cy="4681637"/>
          </a:xfrm>
        </p:spPr>
        <p:txBody>
          <a:bodyPr vert="vert270" lIns="45720" tIns="0" rIns="45720" anchor="t"/>
          <a:lstStyle>
            <a:lvl1pPr algn="ctr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03671" y="1143000"/>
            <a:ext cx="4572000" cy="4572000"/>
          </a:xfrm>
          <a:solidFill>
            <a:srgbClr val="EAEAEA"/>
          </a:solidFill>
          <a:ln w="50800">
            <a:solidFill>
              <a:srgbClr val="FFFFFF"/>
            </a:solidFill>
            <a:miter lim="800000"/>
          </a:ln>
          <a:effectLst>
            <a:outerShdw blurRad="57150" dist="31750" dir="4800000" algn="tl" rotWithShape="0">
              <a:srgbClr val="000000">
                <a:alpha val="2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2540">
            <a:bevelT w="25400" h="19050"/>
            <a:contourClr>
              <a:srgbClr val="AEAEAE"/>
            </a:contourClr>
          </a:sp3d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88443" y="3274308"/>
            <a:ext cx="2590800" cy="2516489"/>
          </a:xfrm>
        </p:spPr>
        <p:txBody>
          <a:bodyPr lIns="0" tIns="0" rIns="45720" anchor="t"/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3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613506-00DF-4817-8D99-2A97DF78C1B1}" type="datetimeFigureOut">
              <a:rPr lang="ru-RU" smtClean="0"/>
              <a:pPr/>
              <a:t>28.03.2016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5DFFF8-80E1-4DA3-90DD-8157BA566D7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613506-00DF-4817-8D99-2A97DF78C1B1}" type="datetimeFigureOut">
              <a:rPr lang="ru-RU" smtClean="0"/>
              <a:pPr/>
              <a:t>28.03.2016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5DFFF8-80E1-4DA3-90DD-8157BA566D7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781800" y="1143000"/>
            <a:ext cx="1905000" cy="5486400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143000"/>
            <a:ext cx="6248400" cy="5486400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613506-00DF-4817-8D99-2A97DF78C1B1}" type="datetimeFigureOut">
              <a:rPr lang="ru-RU" smtClean="0"/>
              <a:pPr/>
              <a:t>28.03.2016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5DFFF8-80E1-4DA3-90DD-8157BA566D7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Прямоугольник 27"/>
          <p:cNvSpPr/>
          <p:nvPr/>
        </p:nvSpPr>
        <p:spPr>
          <a:xfrm>
            <a:off x="1" y="366818"/>
            <a:ext cx="9144000" cy="84407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Прямоугольник 28"/>
          <p:cNvSpPr/>
          <p:nvPr/>
        </p:nvSpPr>
        <p:spPr>
          <a:xfrm>
            <a:off x="0" y="-1"/>
            <a:ext cx="9144000" cy="310663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0" name="Прямоугольник 29"/>
          <p:cNvSpPr/>
          <p:nvPr/>
        </p:nvSpPr>
        <p:spPr>
          <a:xfrm>
            <a:off x="0" y="308276"/>
            <a:ext cx="9144001" cy="91441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1" name="Прямоугольник 30"/>
          <p:cNvSpPr/>
          <p:nvPr/>
        </p:nvSpPr>
        <p:spPr>
          <a:xfrm flipV="1">
            <a:off x="5410182" y="360246"/>
            <a:ext cx="3733819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2" name="Прямоугольник 31"/>
          <p:cNvSpPr/>
          <p:nvPr/>
        </p:nvSpPr>
        <p:spPr>
          <a:xfrm flipV="1">
            <a:off x="5410200" y="440112"/>
            <a:ext cx="3733801" cy="180035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3" name="Скругленный прямоугольник 32"/>
          <p:cNvSpPr/>
          <p:nvPr/>
        </p:nvSpPr>
        <p:spPr bwMode="white">
          <a:xfrm>
            <a:off x="5407339" y="497504"/>
            <a:ext cx="306324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4" name="Скругленный прямоугольник 33"/>
          <p:cNvSpPr/>
          <p:nvPr/>
        </p:nvSpPr>
        <p:spPr bwMode="white">
          <a:xfrm>
            <a:off x="7373646" y="588943"/>
            <a:ext cx="16002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5" name="Прямоугольник 34"/>
          <p:cNvSpPr/>
          <p:nvPr/>
        </p:nvSpPr>
        <p:spPr bwMode="invGray">
          <a:xfrm>
            <a:off x="9084966" y="-2001"/>
            <a:ext cx="57626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6" name="Прямоугольник 35"/>
          <p:cNvSpPr/>
          <p:nvPr/>
        </p:nvSpPr>
        <p:spPr bwMode="invGray">
          <a:xfrm>
            <a:off x="9044481" y="-2001"/>
            <a:ext cx="27432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7" name="Прямоугольник 36"/>
          <p:cNvSpPr/>
          <p:nvPr/>
        </p:nvSpPr>
        <p:spPr bwMode="invGray">
          <a:xfrm>
            <a:off x="9025428" y="-2001"/>
            <a:ext cx="9144" cy="621792"/>
          </a:xfrm>
          <a:prstGeom prst="rect">
            <a:avLst/>
          </a:prstGeom>
          <a:solidFill>
            <a:srgbClr val="FFFFFF">
              <a:alpha val="6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8" name="Прямоугольник 37"/>
          <p:cNvSpPr/>
          <p:nvPr/>
        </p:nvSpPr>
        <p:spPr bwMode="invGray">
          <a:xfrm>
            <a:off x="8975423" y="-2001"/>
            <a:ext cx="27432" cy="621792"/>
          </a:xfrm>
          <a:prstGeom prst="rect">
            <a:avLst/>
          </a:prstGeom>
          <a:solidFill>
            <a:srgbClr val="FFFFFF">
              <a:alpha val="4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9" name="Прямоугольник 38"/>
          <p:cNvSpPr/>
          <p:nvPr/>
        </p:nvSpPr>
        <p:spPr bwMode="invGray">
          <a:xfrm>
            <a:off x="8915677" y="380"/>
            <a:ext cx="54864" cy="585216"/>
          </a:xfrm>
          <a:prstGeom prst="rect">
            <a:avLst/>
          </a:prstGeom>
          <a:solidFill>
            <a:srgbClr val="FFFFFF">
              <a:alpha val="2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40" name="Прямоугольник 39"/>
          <p:cNvSpPr/>
          <p:nvPr/>
        </p:nvSpPr>
        <p:spPr bwMode="invGray">
          <a:xfrm>
            <a:off x="8873475" y="380"/>
            <a:ext cx="9144" cy="585216"/>
          </a:xfrm>
          <a:prstGeom prst="rect">
            <a:avLst/>
          </a:prstGeom>
          <a:solidFill>
            <a:srgbClr val="FFFFFF">
              <a:alpha val="30196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68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2249424"/>
            <a:ext cx="8229600" cy="432511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6586536" y="612648"/>
            <a:ext cx="957264" cy="45720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fld id="{F2613506-00DF-4817-8D99-2A97DF78C1B1}" type="datetimeFigureOut">
              <a:rPr lang="ru-RU" smtClean="0"/>
              <a:pPr/>
              <a:t>28.03.2016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5257800" y="612648"/>
            <a:ext cx="1325880" cy="45720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8174736" y="2272"/>
            <a:ext cx="762000" cy="365760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800">
                <a:solidFill>
                  <a:srgbClr val="FFFFFF"/>
                </a:solidFill>
              </a:defRPr>
            </a:lvl1pPr>
          </a:lstStyle>
          <a:p>
            <a:fld id="{B85DFFF8-80E1-4DA3-90DD-8157BA566D7A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65760" indent="-256032" algn="l" rtl="0" eaLnBrk="1" latinLnBrk="0" hangingPunct="1">
        <a:spcBef>
          <a:spcPts val="300"/>
        </a:spcBef>
        <a:buClr>
          <a:schemeClr val="accent3"/>
        </a:buClr>
        <a:buFont typeface="Georgia"/>
        <a:buChar char="•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58368" indent="-246888" algn="l" rtl="0" eaLnBrk="1" latinLnBrk="0" hangingPunct="1">
        <a:spcBef>
          <a:spcPts val="300"/>
        </a:spcBef>
        <a:buClr>
          <a:schemeClr val="accent2"/>
        </a:buClr>
        <a:buFont typeface="Georgia"/>
        <a:buChar char="▫"/>
        <a:defRPr kumimoji="0" sz="2600" kern="1200">
          <a:solidFill>
            <a:schemeClr val="accent2"/>
          </a:solidFill>
          <a:latin typeface="+mn-lt"/>
          <a:ea typeface="+mn-ea"/>
          <a:cs typeface="+mn-cs"/>
        </a:defRPr>
      </a:lvl2pPr>
      <a:lvl3pPr marL="923544" indent="-219456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0" sz="24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1179576" indent="-201168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0" sz="22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138988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2000" kern="1200">
          <a:solidFill>
            <a:schemeClr val="accent3"/>
          </a:solidFill>
          <a:latin typeface="+mn-lt"/>
          <a:ea typeface="+mn-ea"/>
          <a:cs typeface="+mn-cs"/>
        </a:defRPr>
      </a:lvl5pPr>
      <a:lvl6pPr marL="1609344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800" kern="1200">
          <a:solidFill>
            <a:schemeClr val="accent3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600" kern="1200">
          <a:solidFill>
            <a:schemeClr val="accent3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500" kern="1200">
          <a:solidFill>
            <a:schemeClr val="accent3"/>
          </a:solidFill>
          <a:latin typeface="+mn-lt"/>
          <a:ea typeface="+mn-ea"/>
          <a:cs typeface="+mn-cs"/>
        </a:defRPr>
      </a:lvl8pPr>
      <a:lvl9pPr marL="224028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400" kern="1200" baseline="0">
          <a:solidFill>
            <a:schemeClr val="accent3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85720" y="857232"/>
            <a:ext cx="8501122" cy="2928958"/>
          </a:xfrm>
        </p:spPr>
        <p:txBody>
          <a:bodyPr>
            <a:normAutofit fontScale="90000"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ru-RU" sz="3200" b="1" dirty="0" smtClean="0">
                <a:solidFill>
                  <a:schemeClr val="tx1"/>
                </a:solidFill>
                <a:latin typeface="+mn-lt"/>
              </a:rPr>
              <a:t/>
            </a:r>
            <a:br>
              <a:rPr lang="ru-RU" sz="3200" b="1" dirty="0" smtClean="0">
                <a:solidFill>
                  <a:schemeClr val="tx1"/>
                </a:solidFill>
                <a:latin typeface="+mn-lt"/>
              </a:rPr>
            </a:br>
            <a:r>
              <a:rPr lang="ru-RU" sz="3200" b="1" dirty="0">
                <a:solidFill>
                  <a:schemeClr val="tx1"/>
                </a:solidFill>
                <a:latin typeface="+mn-lt"/>
              </a:rPr>
              <a:t/>
            </a:r>
            <a:br>
              <a:rPr lang="ru-RU" sz="3200" b="1" dirty="0">
                <a:solidFill>
                  <a:schemeClr val="tx1"/>
                </a:solidFill>
                <a:latin typeface="+mn-lt"/>
              </a:rPr>
            </a:br>
            <a:r>
              <a:rPr lang="ru-RU" sz="3200" b="1" dirty="0" smtClean="0">
                <a:solidFill>
                  <a:schemeClr val="tx1"/>
                </a:solidFill>
                <a:latin typeface="+mn-lt"/>
              </a:rPr>
              <a:t/>
            </a:r>
            <a:br>
              <a:rPr lang="ru-RU" sz="3200" b="1" dirty="0" smtClean="0">
                <a:solidFill>
                  <a:schemeClr val="tx1"/>
                </a:solidFill>
                <a:latin typeface="+mn-lt"/>
              </a:rPr>
            </a:br>
            <a:r>
              <a:rPr lang="ru-RU" sz="3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Реализация стратегических направлений развития муниципальной системы образования.</a:t>
            </a:r>
            <a:r>
              <a:rPr lang="ru-RU" sz="3600" dirty="0" smtClean="0"/>
              <a:t/>
            </a:r>
            <a:br>
              <a:rPr lang="ru-RU" sz="3600" dirty="0" smtClean="0"/>
            </a:br>
            <a:endParaRPr lang="ru-RU" sz="3600" b="1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285720" y="5357826"/>
            <a:ext cx="335758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ЕГОРОВА </a:t>
            </a:r>
          </a:p>
          <a:p>
            <a:r>
              <a:rPr lang="ru-RU" b="1" dirty="0" smtClean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ОЛЬГА ЮРЬЕВНА</a:t>
            </a:r>
            <a:endParaRPr lang="ru-RU" b="1" dirty="0">
              <a:solidFill>
                <a:schemeClr val="tx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5526400" y="6143644"/>
            <a:ext cx="335758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29 марта 2016г.</a:t>
            </a:r>
          </a:p>
          <a:p>
            <a:pPr algn="r"/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г. Лесосибирск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285720" y="6130373"/>
            <a:ext cx="399824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Начальник управления образования</a:t>
            </a:r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администрации города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Лесосибирска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6" name="Прямая соединительная линия 15"/>
          <p:cNvCxnSpPr/>
          <p:nvPr/>
        </p:nvCxnSpPr>
        <p:spPr>
          <a:xfrm>
            <a:off x="142844" y="6072206"/>
            <a:ext cx="8715436" cy="0"/>
          </a:xfrm>
          <a:prstGeom prst="line">
            <a:avLst/>
          </a:prstGeom>
          <a:ln w="381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2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Стратегические направления</a:t>
            </a:r>
            <a:endParaRPr lang="ru-RU" sz="28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sz="2400" b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Создание условий для формирования инициативы и самостоятельности в дошкольном 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возрасте</a:t>
            </a:r>
            <a:endParaRPr lang="ru-RU" sz="2400" b="1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2400" b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Повышение качества  физико-математического образования 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школьников</a:t>
            </a:r>
            <a:endParaRPr lang="ru-RU" sz="2400" b="1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2400" b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Развитие языковой компетенции</a:t>
            </a:r>
            <a:endParaRPr lang="ru-RU" sz="2400" b="1" i="1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9" descr="fotoscheda6.jpg"/>
          <p:cNvPicPr>
            <a:picLocks noChangeAspect="1"/>
          </p:cNvPicPr>
          <p:nvPr/>
        </p:nvPicPr>
        <p:blipFill>
          <a:blip r:embed="rId2" cstate="print"/>
          <a:srcRect l="11667" r="19999"/>
          <a:stretch>
            <a:fillRect/>
          </a:stretch>
        </p:blipFill>
        <p:spPr>
          <a:xfrm>
            <a:off x="3571868" y="3060319"/>
            <a:ext cx="2071702" cy="1868879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TextBox 4"/>
          <p:cNvSpPr txBox="1"/>
          <p:nvPr/>
        </p:nvSpPr>
        <p:spPr>
          <a:xfrm>
            <a:off x="0" y="571480"/>
            <a:ext cx="9144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solidFill>
                  <a:srgbClr val="002060"/>
                </a:solidFill>
                <a:ea typeface="+mj-ea"/>
                <a:cs typeface="+mj-cs"/>
              </a:rPr>
              <a:t>Дошкольное образование</a:t>
            </a:r>
          </a:p>
        </p:txBody>
      </p:sp>
      <p:sp>
        <p:nvSpPr>
          <p:cNvPr id="6" name="Овал 5"/>
          <p:cNvSpPr/>
          <p:nvPr/>
        </p:nvSpPr>
        <p:spPr>
          <a:xfrm>
            <a:off x="3428992" y="3774699"/>
            <a:ext cx="2357454" cy="1077693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ФГОС ДО</a:t>
            </a:r>
            <a:endParaRPr lang="ru-RU" sz="3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Выноска со стрелкой вправо 6"/>
          <p:cNvSpPr/>
          <p:nvPr/>
        </p:nvSpPr>
        <p:spPr>
          <a:xfrm>
            <a:off x="500034" y="2846005"/>
            <a:ext cx="3357586" cy="1571636"/>
          </a:xfrm>
          <a:prstGeom prst="rightArrowCallout">
            <a:avLst>
              <a:gd name="adj1" fmla="val 25000"/>
              <a:gd name="adj2" fmla="val 25000"/>
              <a:gd name="adj3" fmla="val 25000"/>
              <a:gd name="adj4" fmla="val 77002"/>
            </a:avLst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Изменения в работе с педагогическими кадрами ДОУ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Выноска со стрелкой влево 7"/>
          <p:cNvSpPr/>
          <p:nvPr/>
        </p:nvSpPr>
        <p:spPr>
          <a:xfrm>
            <a:off x="5429256" y="2846005"/>
            <a:ext cx="3214710" cy="1500198"/>
          </a:xfrm>
          <a:prstGeom prst="leftArrowCallout">
            <a:avLst>
              <a:gd name="adj1" fmla="val 25000"/>
              <a:gd name="adj2" fmla="val 25000"/>
              <a:gd name="adj3" fmla="val 25000"/>
              <a:gd name="adj4" fmla="val 78038"/>
            </a:avLst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Изменения в организации ППОС в ДОУ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Выноска со стрелкой вниз 8"/>
          <p:cNvSpPr/>
          <p:nvPr/>
        </p:nvSpPr>
        <p:spPr>
          <a:xfrm>
            <a:off x="3357554" y="1917311"/>
            <a:ext cx="2428892" cy="1428760"/>
          </a:xfrm>
          <a:prstGeom prst="downArrowCallout">
            <a:avLst>
              <a:gd name="adj1" fmla="val 17242"/>
              <a:gd name="adj2" fmla="val 20014"/>
              <a:gd name="adj3" fmla="val 21675"/>
              <a:gd name="adj4" fmla="val 64977"/>
            </a:avLst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Изменения в управлении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0" y="5000636"/>
            <a:ext cx="91440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buFont typeface="Wingdings" pitchFamily="2" charset="2"/>
              <a:buChar char="Ø"/>
            </a:pPr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100% вовлеченность ДОУ в проектную деятельность</a:t>
            </a:r>
          </a:p>
          <a:p>
            <a:pPr algn="ctr">
              <a:buFont typeface="Wingdings" pitchFamily="2" charset="2"/>
              <a:buChar char="Ø"/>
            </a:pPr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68,4% педагогических и 100% руководящих кадров прошли ПК по ФГОС ДО</a:t>
            </a:r>
          </a:p>
          <a:p>
            <a:pPr algn="ctr">
              <a:buFont typeface="Wingdings" pitchFamily="2" charset="2"/>
              <a:buChar char="Ø"/>
            </a:pPr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100% ОП ДОУ соответствуют ФГОС ДО</a:t>
            </a:r>
          </a:p>
          <a:p>
            <a:pPr algn="ctr">
              <a:buFont typeface="Wingdings" pitchFamily="2" charset="2"/>
              <a:buChar char="Ø"/>
            </a:pPr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84,2% ОП ДОУ прошли экспертизу ККГАОУСПО </a:t>
            </a:r>
            <a:r>
              <a:rPr lang="ru-RU" sz="155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«Красноярский педагогический колледж №2»</a:t>
            </a:r>
          </a:p>
          <a:p>
            <a:pPr algn="ctr"/>
            <a:endParaRPr lang="ru-RU"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428596" y="1000108"/>
            <a:ext cx="8358246" cy="91720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«Управление изменениями в деятельности ДОУ г. </a:t>
            </a:r>
            <a:r>
              <a:rPr lang="ru-RU" b="1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Лесосибирска</a:t>
            </a:r>
            <a:r>
              <a:rPr lang="ru-RU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для создания условий развития инициативы и самостоятельности воспитанников»</a:t>
            </a:r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9" descr="fotoscheda6.jpg"/>
          <p:cNvPicPr>
            <a:picLocks noChangeAspect="1"/>
          </p:cNvPicPr>
          <p:nvPr/>
        </p:nvPicPr>
        <p:blipFill>
          <a:blip r:embed="rId2" cstate="print"/>
          <a:srcRect l="11667" r="19999"/>
          <a:stretch>
            <a:fillRect/>
          </a:stretch>
        </p:blipFill>
        <p:spPr>
          <a:xfrm>
            <a:off x="3571868" y="3060319"/>
            <a:ext cx="2071702" cy="1868879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TextBox 4"/>
          <p:cNvSpPr txBox="1"/>
          <p:nvPr/>
        </p:nvSpPr>
        <p:spPr>
          <a:xfrm>
            <a:off x="0" y="571480"/>
            <a:ext cx="9144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solidFill>
                  <a:srgbClr val="002060"/>
                </a:solidFill>
                <a:ea typeface="+mj-ea"/>
                <a:cs typeface="+mj-cs"/>
              </a:rPr>
              <a:t>Дошкольное образование</a:t>
            </a:r>
          </a:p>
        </p:txBody>
      </p:sp>
      <p:sp>
        <p:nvSpPr>
          <p:cNvPr id="6" name="Овал 5"/>
          <p:cNvSpPr/>
          <p:nvPr/>
        </p:nvSpPr>
        <p:spPr>
          <a:xfrm>
            <a:off x="3428992" y="3774699"/>
            <a:ext cx="2357454" cy="1077693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ФГОС ДО</a:t>
            </a:r>
            <a:endParaRPr lang="ru-RU" sz="3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" name="Выноска со стрелкой вниз 8"/>
          <p:cNvSpPr/>
          <p:nvPr/>
        </p:nvSpPr>
        <p:spPr>
          <a:xfrm>
            <a:off x="3357554" y="1917311"/>
            <a:ext cx="2428892" cy="1428760"/>
          </a:xfrm>
          <a:prstGeom prst="downArrowCallout">
            <a:avLst>
              <a:gd name="adj1" fmla="val 17242"/>
              <a:gd name="adj2" fmla="val 20014"/>
              <a:gd name="adj3" fmla="val 21675"/>
              <a:gd name="adj4" fmla="val 64977"/>
            </a:avLst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Изменения в управлении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428596" y="1000108"/>
            <a:ext cx="8358246" cy="91720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«Управление изменениями в деятельности ДОУ г. Лесосибирск для создания условий развития инициативы и самостоятельности воспитанников»</a:t>
            </a:r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323528" y="2780928"/>
            <a:ext cx="2714644" cy="1777356"/>
          </a:xfrm>
          <a:prstGeom prst="rect">
            <a:avLst/>
          </a:prstGeom>
          <a:solidFill>
            <a:schemeClr val="accent1">
              <a:alpha val="22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создание городского </a:t>
            </a:r>
            <a:r>
              <a:rPr lang="ru-RU" sz="1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Координационного </a:t>
            </a:r>
            <a:r>
              <a:rPr lang="ru-RU" sz="1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методического совета</a:t>
            </a:r>
            <a:endParaRPr lang="ru-RU" sz="16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6143636" y="2786058"/>
            <a:ext cx="2820852" cy="1771656"/>
          </a:xfrm>
          <a:prstGeom prst="rect">
            <a:avLst/>
          </a:prstGeom>
          <a:solidFill>
            <a:schemeClr val="accent1">
              <a:alpha val="22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введен новый принцип формирования городских методических объединений: тематические методические объединения </a:t>
            </a:r>
            <a:endParaRPr lang="ru-RU" sz="16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2786050" y="5572140"/>
            <a:ext cx="3571900" cy="642942"/>
          </a:xfrm>
          <a:prstGeom prst="rect">
            <a:avLst/>
          </a:prstGeom>
          <a:solidFill>
            <a:schemeClr val="accent1">
              <a:alpha val="22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реализация индивидуальных проектов ДОУ</a:t>
            </a:r>
            <a:endParaRPr lang="ru-RU" sz="16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85794"/>
            <a:ext cx="8229600" cy="1424006"/>
          </a:xfrm>
        </p:spPr>
        <p:txBody>
          <a:bodyPr>
            <a:normAutofit fontScale="90000"/>
          </a:bodyPr>
          <a:lstStyle/>
          <a:p>
            <a:pPr algn="ctr"/>
            <a:r>
              <a:rPr lang="en-US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I</a:t>
            </a:r>
            <a:r>
              <a:rPr lang="ru-RU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группа ТМО</a:t>
            </a:r>
            <a:br>
              <a:rPr lang="ru-RU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Формирование инициативы и самостоятельности через модернизацию и использование  предметно-пространственной развивающей среды.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b="1" dirty="0" smtClean="0">
                <a:latin typeface="Times New Roman" pitchFamily="18" charset="0"/>
                <a:cs typeface="Times New Roman" pitchFamily="18" charset="0"/>
              </a:rPr>
            </a:b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lvl="0">
              <a:buNone/>
            </a:pPr>
            <a:endParaRPr lang="ru-RU" sz="1500" dirty="0" smtClean="0">
              <a:latin typeface="Times New Roman" pitchFamily="18" charset="0"/>
              <a:cs typeface="Times New Roman" pitchFamily="18" charset="0"/>
            </a:endParaRPr>
          </a:p>
          <a:p>
            <a:pPr lvl="0"/>
            <a:endParaRPr lang="ru-RU" sz="1500" dirty="0" smtClean="0">
              <a:latin typeface="Times New Roman" pitchFamily="18" charset="0"/>
              <a:cs typeface="Times New Roman" pitchFamily="18" charset="0"/>
            </a:endParaRPr>
          </a:p>
          <a:p>
            <a:pPr lvl="0"/>
            <a:endParaRPr lang="ru-RU" sz="1500" dirty="0" smtClean="0">
              <a:latin typeface="Times New Roman" pitchFamily="18" charset="0"/>
              <a:cs typeface="Times New Roman" pitchFamily="18" charset="0"/>
            </a:endParaRPr>
          </a:p>
          <a:p>
            <a:pPr lvl="0"/>
            <a:endParaRPr lang="ru-RU" sz="1500" dirty="0" smtClean="0">
              <a:latin typeface="Times New Roman" pitchFamily="18" charset="0"/>
              <a:cs typeface="Times New Roman" pitchFamily="18" charset="0"/>
            </a:endParaRPr>
          </a:p>
          <a:p>
            <a:pPr lvl="0"/>
            <a:endParaRPr lang="ru-RU" sz="1500" dirty="0" smtClean="0">
              <a:latin typeface="Times New Roman" pitchFamily="18" charset="0"/>
              <a:cs typeface="Times New Roman" pitchFamily="18" charset="0"/>
            </a:endParaRPr>
          </a:p>
          <a:p>
            <a:pPr lvl="0"/>
            <a:endParaRPr lang="ru-RU" sz="15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ДОУ №55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– «Организация предметно-пространственной развивающей среды как необходимый компонент для развития инициативы и самостоятельности у детей дошкольников»;</a:t>
            </a:r>
          </a:p>
          <a:p>
            <a:pPr lvl="0"/>
            <a:r>
              <a:rPr lang="ru-RU" sz="1500" b="1" dirty="0" smtClean="0">
                <a:latin typeface="Times New Roman" pitchFamily="18" charset="0"/>
                <a:cs typeface="Times New Roman" pitchFamily="18" charset="0"/>
              </a:rPr>
              <a:t>ДОУ №31 </a:t>
            </a:r>
            <a:r>
              <a:rPr lang="ru-RU" sz="1500" dirty="0" smtClean="0">
                <a:latin typeface="Times New Roman" pitchFamily="18" charset="0"/>
                <a:cs typeface="Times New Roman" pitchFamily="18" charset="0"/>
              </a:rPr>
              <a:t>- «Модернизация РППС для формирования инициативы и самостоятельности дошкольников в процессе поисково-исследовательской деятельности»;</a:t>
            </a:r>
          </a:p>
          <a:p>
            <a:pPr lvl="0"/>
            <a:r>
              <a:rPr lang="ru-RU" sz="1500" b="1" dirty="0" smtClean="0">
                <a:latin typeface="Times New Roman" pitchFamily="18" charset="0"/>
                <a:cs typeface="Times New Roman" pitchFamily="18" charset="0"/>
              </a:rPr>
              <a:t>ДО№ 42 </a:t>
            </a:r>
            <a:r>
              <a:rPr lang="ru-RU" sz="1500" dirty="0" smtClean="0">
                <a:latin typeface="Times New Roman" pitchFamily="18" charset="0"/>
                <a:cs typeface="Times New Roman" pitchFamily="18" charset="0"/>
              </a:rPr>
              <a:t>- «Организация ППРС для формирования инициативы и самостоятельности в дошкольном возрасте»;</a:t>
            </a:r>
          </a:p>
          <a:p>
            <a:pPr lvl="0"/>
            <a:r>
              <a:rPr lang="ru-RU" sz="1500" b="1" dirty="0" smtClean="0">
                <a:latin typeface="Times New Roman" pitchFamily="18" charset="0"/>
                <a:cs typeface="Times New Roman" pitchFamily="18" charset="0"/>
              </a:rPr>
              <a:t>ДОУ №6 - </a:t>
            </a:r>
            <a:r>
              <a:rPr lang="ru-RU" sz="1500" dirty="0" smtClean="0">
                <a:latin typeface="Times New Roman" pitchFamily="18" charset="0"/>
                <a:cs typeface="Times New Roman" pitchFamily="18" charset="0"/>
              </a:rPr>
              <a:t>«Формирование </a:t>
            </a:r>
            <a:r>
              <a:rPr lang="ru-RU" sz="15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500" dirty="0" smtClean="0">
                <a:latin typeface="Times New Roman" pitchFamily="18" charset="0"/>
                <a:cs typeface="Times New Roman" pitchFamily="18" charset="0"/>
              </a:rPr>
              <a:t>инициативы и самостоятельности дошкольников через предметно-развивающую среду в ДОУ в соответствии с ФГОС ДО»;</a:t>
            </a:r>
          </a:p>
          <a:p>
            <a:pPr lvl="0"/>
            <a:r>
              <a:rPr lang="ru-RU" sz="1500" b="1" dirty="0" smtClean="0">
                <a:latin typeface="Times New Roman" pitchFamily="18" charset="0"/>
                <a:cs typeface="Times New Roman" pitchFamily="18" charset="0"/>
              </a:rPr>
              <a:t>ДОУ №54 </a:t>
            </a:r>
            <a:r>
              <a:rPr lang="ru-RU" sz="1500" dirty="0" smtClean="0">
                <a:latin typeface="Times New Roman" pitchFamily="18" charset="0"/>
                <a:cs typeface="Times New Roman" pitchFamily="18" charset="0"/>
              </a:rPr>
              <a:t>- «Формирование </a:t>
            </a:r>
            <a:r>
              <a:rPr lang="ru-RU" sz="1500" dirty="0" smtClean="0">
                <a:latin typeface="Times New Roman" pitchFamily="18" charset="0"/>
                <a:cs typeface="Times New Roman" pitchFamily="18" charset="0"/>
              </a:rPr>
              <a:t>инициативы </a:t>
            </a:r>
            <a:r>
              <a:rPr lang="ru-RU" sz="1500" dirty="0" smtClean="0">
                <a:latin typeface="Times New Roman" pitchFamily="18" charset="0"/>
                <a:cs typeface="Times New Roman" pitchFamily="18" charset="0"/>
              </a:rPr>
              <a:t>и самостоятельности дошкольников через организацию предметно-пространственной  среды в дошкольном учреждении»;</a:t>
            </a:r>
          </a:p>
          <a:p>
            <a:pPr lvl="0"/>
            <a:r>
              <a:rPr lang="ru-RU" sz="1500" b="1" dirty="0" smtClean="0">
                <a:latin typeface="Times New Roman" pitchFamily="18" charset="0"/>
                <a:cs typeface="Times New Roman" pitchFamily="18" charset="0"/>
              </a:rPr>
              <a:t>ДОУ № 10 </a:t>
            </a:r>
            <a:r>
              <a:rPr lang="ru-RU" sz="1500" dirty="0" smtClean="0">
                <a:latin typeface="Times New Roman" pitchFamily="18" charset="0"/>
                <a:cs typeface="Times New Roman" pitchFamily="18" charset="0"/>
              </a:rPr>
              <a:t>- «Предметно-пространственная  среда как одно из условий формирования инициативы и самостоятельности дошкольников».</a:t>
            </a:r>
          </a:p>
          <a:p>
            <a:pPr>
              <a:buNone/>
            </a:pPr>
            <a:endParaRPr lang="ru-RU" sz="2000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428596" y="2071678"/>
            <a:ext cx="2714644" cy="1071570"/>
          </a:xfrm>
          <a:prstGeom prst="rect">
            <a:avLst/>
          </a:prstGeom>
          <a:solidFill>
            <a:schemeClr val="accent1">
              <a:alpha val="27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Современные подходы к созданию </a:t>
            </a:r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ППРС </a:t>
            </a:r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 ДОУ</a:t>
            </a:r>
            <a:endParaRPr lang="ru-RU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3357554" y="2071678"/>
            <a:ext cx="2428892" cy="1071570"/>
          </a:xfrm>
          <a:prstGeom prst="rect">
            <a:avLst/>
          </a:prstGeom>
          <a:solidFill>
            <a:schemeClr val="accent1">
              <a:alpha val="23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Оценка развивающей направленности среды</a:t>
            </a:r>
            <a:endParaRPr lang="ru-RU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6143636" y="2071678"/>
            <a:ext cx="2357454" cy="1071570"/>
          </a:xfrm>
          <a:prstGeom prst="rect">
            <a:avLst/>
          </a:prstGeom>
          <a:solidFill>
            <a:schemeClr val="accent1">
              <a:alpha val="29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 dirty="0" smtClean="0">
              <a:solidFill>
                <a:schemeClr val="tx1"/>
              </a:solidFill>
            </a:endParaRPr>
          </a:p>
          <a:p>
            <a:pPr algn="ctr"/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Организация НОД в центрах развития </a:t>
            </a:r>
            <a:endParaRPr lang="ru-RU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sz="2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II</a:t>
            </a:r>
            <a:r>
              <a:rPr lang="ru-RU" sz="2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группа ТМО</a:t>
            </a:r>
            <a:br>
              <a:rPr lang="ru-RU" sz="2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Формирование инициативы и самостоятельности через коммуникационные технологии</a:t>
            </a:r>
            <a:r>
              <a:rPr lang="ru-RU" sz="2200" b="1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pPr lvl="0"/>
            <a:endParaRPr lang="ru-RU" sz="2600" dirty="0" smtClean="0">
              <a:latin typeface="Times New Roman" pitchFamily="18" charset="0"/>
              <a:cs typeface="Times New Roman" pitchFamily="18" charset="0"/>
            </a:endParaRPr>
          </a:p>
          <a:p>
            <a:pPr lvl="0"/>
            <a:endParaRPr lang="ru-RU" sz="2600" dirty="0" smtClean="0"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ru-RU" sz="2200" b="1" dirty="0" smtClean="0">
                <a:latin typeface="Times New Roman" pitchFamily="18" charset="0"/>
                <a:cs typeface="Times New Roman" pitchFamily="18" charset="0"/>
              </a:rPr>
              <a:t>ДОУ №9 - 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«Разработка и внедрение игровой технологии «Игровая переменка» в режимные моменты детей дошкольного возраста»;</a:t>
            </a:r>
          </a:p>
          <a:p>
            <a:pPr lvl="0"/>
            <a:r>
              <a:rPr lang="ru-RU" sz="2200" b="1" dirty="0" smtClean="0">
                <a:latin typeface="Times New Roman" pitchFamily="18" charset="0"/>
                <a:cs typeface="Times New Roman" pitchFamily="18" charset="0"/>
              </a:rPr>
              <a:t>ДОУ №41 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- «Технология группового тематического проекта как эффективная форма организации детской деятельности для развития детской инициативы и самостоятельности»;</a:t>
            </a:r>
          </a:p>
          <a:p>
            <a:pPr lvl="0"/>
            <a:r>
              <a:rPr lang="ru-RU" sz="2200" b="1" dirty="0" smtClean="0">
                <a:latin typeface="Times New Roman" pitchFamily="18" charset="0"/>
                <a:cs typeface="Times New Roman" pitchFamily="18" charset="0"/>
              </a:rPr>
              <a:t>ДОУ №32 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- «</a:t>
            </a:r>
            <a:r>
              <a:rPr lang="ru-RU" sz="2200" dirty="0" err="1" smtClean="0">
                <a:latin typeface="Times New Roman" pitchFamily="18" charset="0"/>
                <a:cs typeface="Times New Roman" pitchFamily="18" charset="0"/>
              </a:rPr>
              <a:t>Социоигровой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 подход к воспитанию и обучению детей дошкольного возраста»;</a:t>
            </a:r>
          </a:p>
          <a:p>
            <a:pPr lvl="0"/>
            <a:r>
              <a:rPr lang="ru-RU" sz="2200" b="1" dirty="0" smtClean="0">
                <a:latin typeface="Times New Roman" pitchFamily="18" charset="0"/>
                <a:cs typeface="Times New Roman" pitchFamily="18" charset="0"/>
              </a:rPr>
              <a:t>ДОУ №33 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- «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Формирование 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инициативы и самостоятельности через использование метода разновозрастных групп в ДОУ </a:t>
            </a:r>
            <a:r>
              <a:rPr lang="ru-RU" sz="2200" dirty="0" err="1" smtClean="0">
                <a:latin typeface="Times New Roman" pitchFamily="18" charset="0"/>
                <a:cs typeface="Times New Roman" pitchFamily="18" charset="0"/>
              </a:rPr>
              <a:t>общеразвивающей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 направленности»;</a:t>
            </a:r>
          </a:p>
          <a:p>
            <a:pPr lvl="0"/>
            <a:r>
              <a:rPr lang="ru-RU" sz="2200" b="1" dirty="0" smtClean="0">
                <a:latin typeface="Times New Roman" pitchFamily="18" charset="0"/>
                <a:cs typeface="Times New Roman" pitchFamily="18" charset="0"/>
              </a:rPr>
              <a:t>ДОУ №29 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- «Развитие инициативы и самостоятельности через использование театрально-игровых технологий при организации НОД и СОД».</a:t>
            </a:r>
          </a:p>
          <a:p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428596" y="2357430"/>
            <a:ext cx="3000396" cy="928694"/>
          </a:xfrm>
          <a:prstGeom prst="rect">
            <a:avLst/>
          </a:prstGeom>
          <a:solidFill>
            <a:schemeClr val="accent1">
              <a:alpha val="24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Опыт внедрения технологии развития коммуникативных навыков дошкольников</a:t>
            </a:r>
            <a:endParaRPr lang="ru-RU" sz="1600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3643306" y="2428868"/>
            <a:ext cx="2786082" cy="1271590"/>
          </a:xfrm>
          <a:prstGeom prst="rect">
            <a:avLst/>
          </a:prstGeom>
          <a:solidFill>
            <a:schemeClr val="accent1">
              <a:alpha val="2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Технология детского экспериментирования </a:t>
            </a:r>
            <a:r>
              <a:rPr lang="ru-RU" sz="1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-</a:t>
            </a:r>
            <a:r>
              <a:rPr lang="ru-RU" sz="1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средство развития познавательной активности дошкольников</a:t>
            </a:r>
            <a:endParaRPr lang="ru-RU" sz="16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6643702" y="2428868"/>
            <a:ext cx="2286016" cy="857256"/>
          </a:xfrm>
          <a:prstGeom prst="rect">
            <a:avLst/>
          </a:prstGeom>
          <a:solidFill>
            <a:schemeClr val="accent1">
              <a:alpha val="2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Час свободного творчества</a:t>
            </a:r>
            <a:endParaRPr lang="ru-RU" sz="16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1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III</a:t>
            </a:r>
            <a:r>
              <a:rPr lang="ru-RU" sz="1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группа ТМО </a:t>
            </a:r>
            <a:br>
              <a:rPr lang="ru-RU" sz="1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Формирование инициативы и самостоятельности через модернизацию и использование образовательных технологий</a:t>
            </a:r>
            <a:endParaRPr lang="ru-RU" sz="18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28596" y="2285992"/>
            <a:ext cx="8229600" cy="4325112"/>
          </a:xfrm>
        </p:spPr>
        <p:txBody>
          <a:bodyPr>
            <a:normAutofit fontScale="55000" lnSpcReduction="20000"/>
          </a:bodyPr>
          <a:lstStyle/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pPr lvl="0"/>
            <a:r>
              <a:rPr lang="ru-RU" b="1" dirty="0" smtClean="0"/>
              <a:t>ДОУ №7</a:t>
            </a:r>
            <a:r>
              <a:rPr lang="ru-RU" dirty="0" smtClean="0"/>
              <a:t> – «Развитие </a:t>
            </a:r>
            <a:r>
              <a:rPr lang="ru-RU" sz="2500" dirty="0" smtClean="0">
                <a:latin typeface="Times New Roman" pitchFamily="18" charset="0"/>
                <a:cs typeface="Times New Roman" pitchFamily="18" charset="0"/>
              </a:rPr>
              <a:t>познавательно-исследовательской деятельности для формирования инициативы и самостоятельности в дошкольном возрасте »;</a:t>
            </a:r>
          </a:p>
          <a:p>
            <a:pPr lvl="0"/>
            <a:r>
              <a:rPr lang="ru-RU" sz="25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500" b="1" dirty="0" smtClean="0">
                <a:latin typeface="Times New Roman" pitchFamily="18" charset="0"/>
                <a:cs typeface="Times New Roman" pitchFamily="18" charset="0"/>
              </a:rPr>
              <a:t>ДОУ № 43 – </a:t>
            </a:r>
            <a:r>
              <a:rPr lang="ru-RU" sz="2500" dirty="0" smtClean="0">
                <a:latin typeface="Times New Roman" pitchFamily="18" charset="0"/>
                <a:cs typeface="Times New Roman" pitchFamily="18" charset="0"/>
              </a:rPr>
              <a:t>«Создание условий для формирования инициативы и самостоятельности в процессе поисково-исследовательской деятельности дошкольников»;</a:t>
            </a:r>
          </a:p>
          <a:p>
            <a:pPr lvl="0"/>
            <a:r>
              <a:rPr lang="ru-RU" sz="2500" b="1" dirty="0" smtClean="0">
                <a:latin typeface="Times New Roman" pitchFamily="18" charset="0"/>
                <a:cs typeface="Times New Roman" pitchFamily="18" charset="0"/>
              </a:rPr>
              <a:t>ДОУ №17 </a:t>
            </a:r>
            <a:r>
              <a:rPr lang="ru-RU" sz="2500" dirty="0" smtClean="0">
                <a:latin typeface="Times New Roman" pitchFamily="18" charset="0"/>
                <a:cs typeface="Times New Roman" pitchFamily="18" charset="0"/>
              </a:rPr>
              <a:t>– «Формирование инициативы и самостоятельности у детей через организацию НОД и СОД с использованием технологий познавательно-исследовательской деятельности»;</a:t>
            </a:r>
          </a:p>
          <a:p>
            <a:pPr lvl="0"/>
            <a:r>
              <a:rPr lang="ru-RU" sz="2500" b="1" dirty="0" smtClean="0">
                <a:latin typeface="Times New Roman" pitchFamily="18" charset="0"/>
                <a:cs typeface="Times New Roman" pitchFamily="18" charset="0"/>
              </a:rPr>
              <a:t>ДОУ №40 </a:t>
            </a:r>
            <a:r>
              <a:rPr lang="ru-RU" sz="2500" dirty="0" smtClean="0">
                <a:latin typeface="Times New Roman" pitchFamily="18" charset="0"/>
                <a:cs typeface="Times New Roman" pitchFamily="18" charset="0"/>
              </a:rPr>
              <a:t>- «Технология организации </a:t>
            </a:r>
            <a:r>
              <a:rPr lang="ru-RU" sz="2500" dirty="0" smtClean="0">
                <a:latin typeface="Times New Roman" pitchFamily="18" charset="0"/>
                <a:cs typeface="Times New Roman" pitchFamily="18" charset="0"/>
              </a:rPr>
              <a:t>НОД при </a:t>
            </a:r>
            <a:r>
              <a:rPr lang="ru-RU" sz="2500" dirty="0" smtClean="0">
                <a:latin typeface="Times New Roman" pitchFamily="18" charset="0"/>
                <a:cs typeface="Times New Roman" pitchFamily="18" charset="0"/>
              </a:rPr>
              <a:t>формировании у детей инициативы и самостоятельности»;</a:t>
            </a:r>
          </a:p>
          <a:p>
            <a:pPr lvl="0"/>
            <a:r>
              <a:rPr lang="ru-RU" sz="2500" b="1" dirty="0" smtClean="0">
                <a:latin typeface="Times New Roman" pitchFamily="18" charset="0"/>
                <a:cs typeface="Times New Roman" pitchFamily="18" charset="0"/>
              </a:rPr>
              <a:t>ДОУ №19 </a:t>
            </a:r>
            <a:r>
              <a:rPr lang="ru-RU" sz="2500" dirty="0" smtClean="0">
                <a:latin typeface="Times New Roman" pitchFamily="18" charset="0"/>
                <a:cs typeface="Times New Roman" pitchFamily="18" charset="0"/>
              </a:rPr>
              <a:t>– «Изучение и внедрение технологий исследовательской и проектной деятельности в ДОУ для формирования инициативы и самостоятельности дошкольников»</a:t>
            </a:r>
          </a:p>
          <a:p>
            <a:pPr lvl="0"/>
            <a:r>
              <a:rPr lang="ru-RU" sz="2500" b="1" dirty="0" smtClean="0">
                <a:latin typeface="Times New Roman" pitchFamily="18" charset="0"/>
                <a:cs typeface="Times New Roman" pitchFamily="18" charset="0"/>
              </a:rPr>
              <a:t>ДОУ № 11</a:t>
            </a:r>
            <a:r>
              <a:rPr lang="ru-RU" sz="2500" dirty="0" smtClean="0">
                <a:latin typeface="Times New Roman" pitchFamily="18" charset="0"/>
                <a:cs typeface="Times New Roman" pitchFamily="18" charset="0"/>
              </a:rPr>
              <a:t> – «Формирование инициативы и самостоятельности детей при организации НОД через инновационные технологии (проектный метод).</a:t>
            </a:r>
          </a:p>
          <a:p>
            <a:endParaRPr lang="ru-RU" sz="25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85720" y="2214554"/>
            <a:ext cx="4071966" cy="1414466"/>
          </a:xfrm>
          <a:prstGeom prst="rect">
            <a:avLst/>
          </a:prstGeom>
          <a:solidFill>
            <a:schemeClr val="accent1">
              <a:alpha val="29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Технология проектирования как способ развития и обогащения социально-личностного опыта через вовлечение детей в сферу межличностного взаимодействия</a:t>
            </a:r>
            <a:endParaRPr lang="ru-RU" sz="16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4714876" y="2214554"/>
            <a:ext cx="4071966" cy="1428760"/>
          </a:xfrm>
          <a:prstGeom prst="rect">
            <a:avLst/>
          </a:prstGeom>
          <a:solidFill>
            <a:schemeClr val="accent1">
              <a:alpha val="27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Развитие инициативы и самостоятельности у детей дошкольного возраста во время исследовательской деятельности в рамках НОД</a:t>
            </a:r>
            <a:endParaRPr lang="ru-RU" sz="16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Некоторые </a:t>
            </a:r>
            <a:r>
              <a:rPr lang="ru-RU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результаты</a:t>
            </a:r>
            <a:br>
              <a:rPr lang="ru-RU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ППОС                                 технологии                          педагоги</a:t>
            </a:r>
            <a:r>
              <a:rPr lang="ru-RU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2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323528" y="2276872"/>
            <a:ext cx="2664296" cy="4320480"/>
          </a:xfrm>
          <a:prstGeom prst="rect">
            <a:avLst/>
          </a:prstGeom>
          <a:solidFill>
            <a:schemeClr val="accent1">
              <a:alpha val="2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buFont typeface="Wingdings" pitchFamily="2" charset="2"/>
              <a:buChar char="§"/>
            </a:pPr>
            <a:r>
              <a:rPr 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Разработана единая карта оценки ППРС в </a:t>
            </a:r>
            <a:r>
              <a:rPr 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соответствии </a:t>
            </a:r>
            <a:r>
              <a:rPr 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 возрастом;</a:t>
            </a:r>
          </a:p>
          <a:p>
            <a:pPr lvl="0">
              <a:buFont typeface="Wingdings" pitchFamily="2" charset="2"/>
              <a:buChar char="§"/>
            </a:pPr>
            <a:r>
              <a:rPr 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Наполнение ППРС групп, в том числе объектами опытно-экспериментальной деятельности и неоформленным материалом;</a:t>
            </a:r>
          </a:p>
          <a:p>
            <a:pPr lvl="0">
              <a:buFont typeface="Wingdings" pitchFamily="2" charset="2"/>
              <a:buChar char="§"/>
            </a:pPr>
            <a:r>
              <a:rPr 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Закуплено инновационное оборудование для пополнения ППРС (песочницы с кинетическим песком, световые планшеты, микроскопы</a:t>
            </a:r>
            <a:r>
              <a:rPr lang="ru-RU" sz="1400" dirty="0" smtClean="0">
                <a:solidFill>
                  <a:schemeClr val="tx1"/>
                </a:solidFill>
              </a:rPr>
              <a:t> и т.д.);</a:t>
            </a:r>
          </a:p>
          <a:p>
            <a:pPr>
              <a:buFont typeface="Wingdings" pitchFamily="2" charset="2"/>
              <a:buChar char="§"/>
            </a:pPr>
            <a:r>
              <a:rPr 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Организованы дополнительные помещения для игровой  и познавательно- исследовательской деятельности</a:t>
            </a:r>
          </a:p>
          <a:p>
            <a:endParaRPr lang="ru-RU" sz="1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3347864" y="2276872"/>
            <a:ext cx="2664296" cy="4320480"/>
          </a:xfrm>
          <a:prstGeom prst="rect">
            <a:avLst/>
          </a:prstGeom>
          <a:solidFill>
            <a:schemeClr val="accent1">
              <a:alpha val="37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endParaRPr lang="ru-RU" sz="14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lvl="0"/>
            <a:endParaRPr lang="ru-RU" sz="14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lvl="0">
              <a:buFont typeface="Wingdings" pitchFamily="2" charset="2"/>
              <a:buChar char="§"/>
            </a:pPr>
            <a:r>
              <a:rPr 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Апробируется технология «Клубный час». Разработаны критерии оценки </a:t>
            </a:r>
            <a:r>
              <a:rPr 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результативности</a:t>
            </a:r>
            <a:r>
              <a:rPr 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>
              <a:buFont typeface="Wingdings" pitchFamily="2" charset="2"/>
              <a:buChar char="§"/>
            </a:pPr>
            <a:r>
              <a:rPr 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Отработка алгоритма внедрения проекта «Игровая переменка». Разработка критериев оценки деятельности</a:t>
            </a:r>
            <a:r>
              <a:rPr lang="ru-RU" sz="1400" dirty="0" smtClean="0">
                <a:solidFill>
                  <a:schemeClr val="tx1"/>
                </a:solidFill>
              </a:rPr>
              <a:t>;</a:t>
            </a:r>
            <a:endParaRPr lang="ru-RU" dirty="0" smtClean="0">
              <a:solidFill>
                <a:schemeClr val="tx1"/>
              </a:solidFill>
            </a:endParaRPr>
          </a:p>
          <a:p>
            <a:pPr lvl="0">
              <a:buFont typeface="Wingdings" pitchFamily="2" charset="2"/>
              <a:buChar char="§"/>
            </a:pPr>
            <a:r>
              <a:rPr 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Апробирование методического пособия «Доска выбора»;</a:t>
            </a:r>
          </a:p>
          <a:p>
            <a:pPr>
              <a:buFont typeface="Wingdings" pitchFamily="2" charset="2"/>
              <a:buChar char="§"/>
            </a:pPr>
            <a:r>
              <a:rPr 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Разработаны методические рекомендации для педагогов и родителей по созданию условий для развития у воспитанников ДОУ инициативы и самостоятельности</a:t>
            </a:r>
          </a:p>
          <a:p>
            <a:pPr lvl="0"/>
            <a:endParaRPr lang="ru-RU" sz="14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lvl="0"/>
            <a:endParaRPr lang="ru-RU" sz="14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dirty="0" smtClean="0"/>
              <a:t> </a:t>
            </a:r>
          </a:p>
          <a:p>
            <a:pPr lvl="0"/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6300192" y="2276872"/>
            <a:ext cx="2592288" cy="4320480"/>
          </a:xfrm>
          <a:prstGeom prst="rect">
            <a:avLst/>
          </a:prstGeom>
          <a:solidFill>
            <a:schemeClr val="accent1">
              <a:alpha val="26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endParaRPr lang="en-US" sz="14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lvl="0"/>
            <a:endParaRPr lang="en-US" sz="14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lvl="0">
              <a:buFont typeface="Wingdings" pitchFamily="2" charset="2"/>
              <a:buChar char="§"/>
            </a:pPr>
            <a:r>
              <a:rPr 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Проведен </a:t>
            </a:r>
            <a:r>
              <a:rPr lang="en-US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c</a:t>
            </a:r>
            <a:r>
              <a:rPr lang="ru-RU" sz="14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еминар</a:t>
            </a:r>
            <a:r>
              <a:rPr 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Формирование </a:t>
            </a:r>
            <a:r>
              <a:rPr 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детской самостоятельности в различных видах деятельности» ;</a:t>
            </a:r>
          </a:p>
          <a:p>
            <a:pPr lvl="0">
              <a:buFont typeface="Wingdings" pitchFamily="2" charset="2"/>
              <a:buChar char="§"/>
            </a:pPr>
            <a:r>
              <a:rPr 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Подготовлены </a:t>
            </a:r>
            <a:r>
              <a:rPr 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памятки </a:t>
            </a:r>
            <a:r>
              <a:rPr 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для воспитателей:  «Алгоритм подготовки занятия-экспериментирования</a:t>
            </a:r>
            <a:r>
              <a:rPr 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»;      Разработаны </a:t>
            </a:r>
            <a:r>
              <a:rPr 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методические рекомендации для педагогов и родителей по созданию условий для развития у воспитанников ДОУ инициативы и </a:t>
            </a:r>
            <a:r>
              <a:rPr 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самостоятельности;</a:t>
            </a:r>
            <a:endParaRPr lang="ru-RU" sz="14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lvl="0">
              <a:buFont typeface="Arial" pitchFamily="34" charset="0"/>
              <a:buChar char="•"/>
            </a:pPr>
            <a:r>
              <a:rPr 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Организована в ДОУ зона </a:t>
            </a:r>
            <a:r>
              <a:rPr lang="en-US" sz="14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Wi</a:t>
            </a:r>
            <a:r>
              <a:rPr 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-</a:t>
            </a:r>
            <a:r>
              <a:rPr lang="en-US" sz="14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Fi</a:t>
            </a:r>
            <a:r>
              <a:rPr 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– доступ педагогов к интернет -ресурсам.</a:t>
            </a:r>
          </a:p>
          <a:p>
            <a:pPr algn="ctr"/>
            <a:endParaRPr lang="ru-RU" sz="1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Скругленный прямоугольник 16"/>
          <p:cNvSpPr/>
          <p:nvPr/>
        </p:nvSpPr>
        <p:spPr>
          <a:xfrm>
            <a:off x="714348" y="2571744"/>
            <a:ext cx="7786742" cy="281192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Проекты ОУ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Заголовок 1"/>
          <p:cNvSpPr txBox="1">
            <a:spLocks/>
          </p:cNvSpPr>
          <p:nvPr/>
        </p:nvSpPr>
        <p:spPr>
          <a:xfrm>
            <a:off x="0" y="571496"/>
            <a:ext cx="9144000" cy="642926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n-lt"/>
                <a:ea typeface="+mj-ea"/>
                <a:cs typeface="+mj-cs"/>
              </a:rPr>
              <a:t>Муниципальная стратегия развития образования</a:t>
            </a:r>
          </a:p>
        </p:txBody>
      </p:sp>
      <p:grpSp>
        <p:nvGrpSpPr>
          <p:cNvPr id="2" name="Группа 8"/>
          <p:cNvGrpSpPr/>
          <p:nvPr/>
        </p:nvGrpSpPr>
        <p:grpSpPr>
          <a:xfrm>
            <a:off x="214282" y="1260448"/>
            <a:ext cx="3929091" cy="1668487"/>
            <a:chOff x="785786" y="1407743"/>
            <a:chExt cx="2214578" cy="1378315"/>
          </a:xfrm>
        </p:grpSpPr>
        <p:sp>
          <p:nvSpPr>
            <p:cNvPr id="8" name="Равнобедренный треугольник 7"/>
            <p:cNvSpPr/>
            <p:nvPr/>
          </p:nvSpPr>
          <p:spPr>
            <a:xfrm rot="10800000">
              <a:off x="785786" y="1428736"/>
              <a:ext cx="2214578" cy="1357322"/>
            </a:xfrm>
            <a:prstGeom prst="triangle">
              <a:avLst>
                <a:gd name="adj" fmla="val 49464"/>
              </a:avLst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826164" y="1407743"/>
              <a:ext cx="2143140" cy="68647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16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Повышение качества</a:t>
              </a:r>
            </a:p>
            <a:p>
              <a:pPr algn="ctr"/>
              <a:r>
                <a:rPr lang="ru-RU" sz="16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физико-математического</a:t>
              </a:r>
            </a:p>
            <a:p>
              <a:pPr algn="ctr"/>
              <a:r>
                <a:rPr lang="ru-RU" sz="16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образования</a:t>
              </a:r>
              <a:endPara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3" name="Группа 12"/>
          <p:cNvGrpSpPr/>
          <p:nvPr/>
        </p:nvGrpSpPr>
        <p:grpSpPr>
          <a:xfrm>
            <a:off x="5000628" y="1285860"/>
            <a:ext cx="3929090" cy="1643073"/>
            <a:chOff x="785786" y="1428736"/>
            <a:chExt cx="2214578" cy="1357322"/>
          </a:xfrm>
        </p:grpSpPr>
        <p:sp>
          <p:nvSpPr>
            <p:cNvPr id="14" name="Равнобедренный треугольник 13"/>
            <p:cNvSpPr/>
            <p:nvPr/>
          </p:nvSpPr>
          <p:spPr>
            <a:xfrm rot="10800000">
              <a:off x="785786" y="1428736"/>
              <a:ext cx="2214578" cy="1357322"/>
            </a:xfrm>
            <a:prstGeom prst="triangle">
              <a:avLst>
                <a:gd name="adj" fmla="val 49464"/>
              </a:avLst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 sz="2000" b="1"/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928662" y="1487752"/>
              <a:ext cx="1928826" cy="2796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16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Развитие языковой компетенции</a:t>
              </a:r>
              <a:endPara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18" name="Скругленный прямоугольник 17"/>
          <p:cNvSpPr/>
          <p:nvPr/>
        </p:nvSpPr>
        <p:spPr>
          <a:xfrm>
            <a:off x="251520" y="2996952"/>
            <a:ext cx="4104456" cy="3861048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endParaRPr lang="ru-RU" sz="1200" b="1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Tx/>
              <a:buChar char="-"/>
            </a:pPr>
            <a:endParaRPr lang="ru-RU" sz="1200" b="1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Tx/>
              <a:buChar char="-"/>
            </a:pPr>
            <a:endParaRPr lang="ru-RU" sz="1200" b="1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1200" b="1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Tx/>
              <a:buChar char="-"/>
            </a:pPr>
            <a:endParaRPr lang="ru-RU" sz="1200" b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«Формирование </a:t>
            </a: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и развитие математического мышления у школьников с учетом особенностей технической направленности Лицея </a:t>
            </a: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»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. МБОУ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«Лицей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»;</a:t>
            </a:r>
          </a:p>
          <a:p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«Физико-техническая группа в </a:t>
            </a:r>
            <a:r>
              <a:rPr lang="ru-RU" sz="1400" b="1" dirty="0" err="1" smtClean="0">
                <a:latin typeface="Times New Roman" pitchFamily="18" charset="0"/>
                <a:cs typeface="Times New Roman" pitchFamily="18" charset="0"/>
              </a:rPr>
              <a:t>предпрофильной</a:t>
            </a: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 подготовке учащихся». </a:t>
            </a: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МБОУ «СОШ №6»;</a:t>
            </a:r>
          </a:p>
          <a:p>
            <a:r>
              <a:rPr lang="ru-RU" sz="1400" b="1" dirty="0" smtClean="0"/>
              <a:t> </a:t>
            </a: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«Развитие математического мышления учащихся как основа успешного освоения предметов естественно – математического цикла</a:t>
            </a: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».</a:t>
            </a:r>
            <a:r>
              <a:rPr lang="ru-RU" sz="1400" dirty="0" smtClean="0"/>
              <a:t>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МБОУ «СОШ №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4;</a:t>
            </a:r>
          </a:p>
          <a:p>
            <a:r>
              <a:rPr lang="ru-RU" sz="1400" dirty="0" smtClean="0"/>
              <a:t>«</a:t>
            </a: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Специализированный </a:t>
            </a: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класс естественнонаучного направления</a:t>
            </a:r>
            <a:r>
              <a:rPr lang="ru-RU" sz="1400" b="1" dirty="0" smtClean="0"/>
              <a:t>». </a:t>
            </a: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МБОУ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«СОШ №9»;</a:t>
            </a:r>
          </a:p>
          <a:p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«Ступенчатая модель физико-математического, </a:t>
            </a: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естественно -научного образования». МБОУ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«СОШ №18»</a:t>
            </a:r>
            <a:endParaRPr lang="ru-RU" sz="14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Tx/>
              <a:buChar char="-"/>
            </a:pPr>
            <a:endParaRPr lang="ru-RU" sz="12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Tx/>
              <a:buChar char="-"/>
            </a:pPr>
            <a:endParaRPr lang="ru-RU" sz="12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Tx/>
              <a:buChar char="-"/>
            </a:pPr>
            <a:endParaRPr lang="ru-RU" sz="12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1200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Скругленный прямоугольник 18"/>
          <p:cNvSpPr/>
          <p:nvPr/>
        </p:nvSpPr>
        <p:spPr>
          <a:xfrm>
            <a:off x="5076056" y="2996952"/>
            <a:ext cx="3744416" cy="3861048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endParaRPr lang="ru-RU" sz="12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1200" b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Общение </a:t>
            </a: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без </a:t>
            </a: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границ»</a:t>
            </a:r>
          </a:p>
          <a:p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МБОУ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«ООШ №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5;</a:t>
            </a:r>
          </a:p>
          <a:p>
            <a:r>
              <a:rPr lang="ru-RU" sz="1400" b="1" dirty="0" smtClean="0"/>
              <a:t>«</a:t>
            </a: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Формирование языковой компетентности».   </a:t>
            </a:r>
            <a:endParaRPr lang="ru-RU" sz="1400" b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МБОУ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«Гимназия»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«Формирование </a:t>
            </a: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навыков смыслового чтения как составляющей познавательной УДД основы читательской компетенции учащихся</a:t>
            </a: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».</a:t>
            </a: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МБОУ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«СОШ №8»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r>
              <a:rPr lang="ru-RU" sz="1400" b="1" dirty="0" smtClean="0"/>
              <a:t> </a:t>
            </a: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«Формирование и   развитие  языковой  </a:t>
            </a: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компетенции»</a:t>
            </a:r>
          </a:p>
          <a:p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МБОУ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«СОШ №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2;</a:t>
            </a:r>
          </a:p>
          <a:p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От качества знаний  к качеству действий</a:t>
            </a: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».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МБОУ «СОШ №1» </a:t>
            </a:r>
          </a:p>
          <a:p>
            <a:pPr>
              <a:buFontTx/>
              <a:buChar char="-"/>
            </a:pPr>
            <a:endParaRPr lang="ru-RU" sz="12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Tx/>
              <a:buChar char="-"/>
            </a:pPr>
            <a:endParaRPr lang="ru-RU" sz="12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121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2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МБОУ «Лицей» г.Лесосибирска </a:t>
            </a:r>
            <a:r>
              <a:rPr kumimoji="0" lang="ru-RU" sz="12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«Формирование и развитие математического мышления у школьников с учетом особенностей технической направленности Лицея  через особую организацию образовательного пространства учреждения»</a:t>
            </a:r>
            <a:r>
              <a:rPr kumimoji="0" lang="ru-RU" sz="12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.</a:t>
            </a: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941121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0" y="571496"/>
            <a:ext cx="9144000" cy="642926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n-lt"/>
                <a:ea typeface="+mj-ea"/>
                <a:cs typeface="+mj-cs"/>
              </a:rPr>
              <a:t>Муниципальная стратегия развития образования</a:t>
            </a:r>
          </a:p>
        </p:txBody>
      </p:sp>
      <p:grpSp>
        <p:nvGrpSpPr>
          <p:cNvPr id="2" name="Группа 8"/>
          <p:cNvGrpSpPr/>
          <p:nvPr/>
        </p:nvGrpSpPr>
        <p:grpSpPr>
          <a:xfrm>
            <a:off x="214282" y="1260448"/>
            <a:ext cx="3929091" cy="1668487"/>
            <a:chOff x="785786" y="1407743"/>
            <a:chExt cx="2214578" cy="1378315"/>
          </a:xfrm>
        </p:grpSpPr>
        <p:sp>
          <p:nvSpPr>
            <p:cNvPr id="8" name="Равнобедренный треугольник 7"/>
            <p:cNvSpPr/>
            <p:nvPr/>
          </p:nvSpPr>
          <p:spPr>
            <a:xfrm rot="10800000">
              <a:off x="785786" y="1428736"/>
              <a:ext cx="2214578" cy="1357322"/>
            </a:xfrm>
            <a:prstGeom prst="triangle">
              <a:avLst>
                <a:gd name="adj" fmla="val 49464"/>
              </a:avLst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826164" y="1407743"/>
              <a:ext cx="2143140" cy="68647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16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Повышение качества</a:t>
              </a:r>
            </a:p>
            <a:p>
              <a:pPr algn="ctr"/>
              <a:r>
                <a:rPr lang="ru-RU" sz="16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физико-математического</a:t>
              </a:r>
            </a:p>
            <a:p>
              <a:pPr algn="ctr"/>
              <a:r>
                <a:rPr lang="ru-RU" sz="16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образования</a:t>
              </a:r>
              <a:endPara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3" name="Группа 12"/>
          <p:cNvGrpSpPr/>
          <p:nvPr/>
        </p:nvGrpSpPr>
        <p:grpSpPr>
          <a:xfrm>
            <a:off x="5000628" y="1285860"/>
            <a:ext cx="3929090" cy="1643073"/>
            <a:chOff x="785786" y="1428736"/>
            <a:chExt cx="2214578" cy="1357322"/>
          </a:xfrm>
        </p:grpSpPr>
        <p:sp>
          <p:nvSpPr>
            <p:cNvPr id="14" name="Равнобедренный треугольник 13"/>
            <p:cNvSpPr/>
            <p:nvPr/>
          </p:nvSpPr>
          <p:spPr>
            <a:xfrm rot="10800000">
              <a:off x="785786" y="1428736"/>
              <a:ext cx="2214578" cy="1357322"/>
            </a:xfrm>
            <a:prstGeom prst="triangle">
              <a:avLst>
                <a:gd name="adj" fmla="val 49464"/>
              </a:avLst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 sz="2000" b="1"/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928662" y="1487752"/>
              <a:ext cx="1928826" cy="2796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16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Развитие языковой компетенции</a:t>
              </a:r>
              <a:endPara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18" name="Скругленный прямоугольник 17"/>
          <p:cNvSpPr/>
          <p:nvPr/>
        </p:nvSpPr>
        <p:spPr>
          <a:xfrm>
            <a:off x="755576" y="3068960"/>
            <a:ext cx="7858180" cy="857256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Новые форматы городских интеллектуальных мероприятий </a:t>
            </a:r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«Математический турнир», «Интеллект-марафон», </a:t>
            </a:r>
          </a:p>
          <a:p>
            <a:pPr algn="ctr"/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«Большая восьмерка», «Мы - будущее региона!»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Скругленный прямоугольник 18"/>
          <p:cNvSpPr/>
          <p:nvPr/>
        </p:nvSpPr>
        <p:spPr>
          <a:xfrm>
            <a:off x="755576" y="4149080"/>
            <a:ext cx="7786172" cy="864096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Новые направления во взаимодействии с </a:t>
            </a:r>
            <a:r>
              <a:rPr lang="ru-RU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ЛПИфСФУ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СибГТУ</a:t>
            </a:r>
            <a:endPara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«Физические чтения», «Школа понимания», филиалы кафедр на базе ОУ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" name="Скругленный прямоугольник 19"/>
          <p:cNvSpPr/>
          <p:nvPr/>
        </p:nvSpPr>
        <p:spPr>
          <a:xfrm>
            <a:off x="714348" y="5214950"/>
            <a:ext cx="7858180" cy="642942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Специализированные классы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" name="Стрелка вправо 20"/>
          <p:cNvSpPr/>
          <p:nvPr/>
        </p:nvSpPr>
        <p:spPr>
          <a:xfrm>
            <a:off x="142844" y="6000768"/>
            <a:ext cx="8786874" cy="714380"/>
          </a:xfrm>
          <a:prstGeom prst="rightArrow">
            <a:avLst>
              <a:gd name="adj1" fmla="val 73273"/>
              <a:gd name="adj2" fmla="val 40026"/>
            </a:avLst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Разработка муниципального мониторинга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941121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109728" indent="0" algn="ctr">
              <a:buNone/>
            </a:pPr>
            <a:endParaRPr lang="ru-RU" dirty="0" smtClean="0"/>
          </a:p>
          <a:p>
            <a:pPr marL="109728" indent="0" algn="ctr">
              <a:buNone/>
            </a:pPr>
            <a:endParaRPr lang="ru-RU" dirty="0" smtClean="0"/>
          </a:p>
          <a:p>
            <a:pPr marL="109728" indent="0" algn="ctr">
              <a:buNone/>
            </a:pPr>
            <a:r>
              <a:rPr lang="ru-RU" sz="3600" b="1" dirty="0" smtClean="0"/>
              <a:t>Спасибо за внимание!</a:t>
            </a:r>
            <a:endParaRPr lang="ru-RU" sz="3600" b="1" dirty="0"/>
          </a:p>
        </p:txBody>
      </p:sp>
    </p:spTree>
    <p:extLst>
      <p:ext uri="{BB962C8B-B14F-4D97-AF65-F5344CB8AC3E}">
        <p14:creationId xmlns:p14="http://schemas.microsoft.com/office/powerpoint/2010/main" xmlns="" val="2822096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Городская">
  <a:themeElements>
    <a:clrScheme name="Модульная">
      <a:dk1>
        <a:sysClr val="windowText" lastClr="000000"/>
      </a:dk1>
      <a:lt1>
        <a:sysClr val="window" lastClr="FFFFFF"/>
      </a:lt1>
      <a:dk2>
        <a:srgbClr val="5A6378"/>
      </a:dk2>
      <a:lt2>
        <a:srgbClr val="D4D4D6"/>
      </a:lt2>
      <a:accent1>
        <a:srgbClr val="F0AD00"/>
      </a:accent1>
      <a:accent2>
        <a:srgbClr val="60B5CC"/>
      </a:accent2>
      <a:accent3>
        <a:srgbClr val="E66C7D"/>
      </a:accent3>
      <a:accent4>
        <a:srgbClr val="6BB76D"/>
      </a:accent4>
      <a:accent5>
        <a:srgbClr val="E88651"/>
      </a:accent5>
      <a:accent6>
        <a:srgbClr val="C64847"/>
      </a:accent6>
      <a:hlink>
        <a:srgbClr val="168BBA"/>
      </a:hlink>
      <a:folHlink>
        <a:srgbClr val="680000"/>
      </a:folHlink>
    </a:clrScheme>
    <a:fontScheme name="Городская">
      <a:majorFont>
        <a:latin typeface="Trebuchet MS"/>
        <a:ea typeface=""/>
        <a:cs typeface=""/>
        <a:font script="Jpan" typeface="HGｺﾞｼｯｸM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eorgia"/>
        <a:ea typeface=""/>
        <a:cs typeface=""/>
        <a:font script="Jpan" typeface="HG明朝B"/>
        <a:font script="Hang" typeface="맑은 고딕"/>
        <a:font script="Hans" typeface="宋体"/>
        <a:font script="Hant" typeface="新細明體"/>
        <a:font script="Arab" typeface="Arial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Городская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  <a:satMod val="255000"/>
              </a:schemeClr>
            </a:gs>
            <a:gs pos="55000">
              <a:schemeClr val="phClr">
                <a:tint val="12000"/>
                <a:satMod val="255000"/>
              </a:schemeClr>
            </a:gs>
            <a:gs pos="100000">
              <a:schemeClr val="phClr">
                <a:tint val="45000"/>
                <a:satMod val="250000"/>
              </a:schemeClr>
            </a:gs>
          </a:gsLst>
          <a:path path="circle">
            <a:fillToRect l="-40000" t="-90000" r="140000" b="190000"/>
          </a:path>
        </a:gradFill>
        <a:gradFill rotWithShape="1">
          <a:gsLst>
            <a:gs pos="0">
              <a:schemeClr val="phClr">
                <a:tint val="43000"/>
                <a:satMod val="165000"/>
              </a:schemeClr>
            </a:gs>
            <a:gs pos="55000">
              <a:schemeClr val="phClr">
                <a:tint val="83000"/>
                <a:satMod val="155000"/>
              </a:schemeClr>
            </a:gs>
            <a:gs pos="100000">
              <a:schemeClr val="phClr">
                <a:shade val="85000"/>
              </a:schemeClr>
            </a:gs>
          </a:gsLst>
          <a:path path="circle">
            <a:fillToRect l="-40000" t="-90000" r="140000" b="19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15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flat" dir="t">
              <a:rot lat="0" lon="0" rev="20040000"/>
            </a:lightRig>
          </a:scene3d>
          <a:sp3d contourW="12700" prstMaterial="dkEdge">
            <a:bevelT w="25400" h="38100" prst="convex"/>
            <a:contourClr>
              <a:schemeClr val="phClr">
                <a:satMod val="115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100000">
              <a:schemeClr val="phClr">
                <a:tint val="80000"/>
                <a:satMod val="250000"/>
              </a:schemeClr>
            </a:gs>
            <a:gs pos="60000">
              <a:schemeClr val="phClr">
                <a:shade val="38000"/>
                <a:satMod val="175000"/>
              </a:schemeClr>
            </a:gs>
            <a:gs pos="0">
              <a:schemeClr val="phClr">
                <a:shade val="30000"/>
                <a:satMod val="175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48000"/>
              </a:schemeClr>
              <a:schemeClr val="phClr">
                <a:tint val="96000"/>
                <a:satMod val="150000"/>
              </a:schemeClr>
            </a:duotone>
          </a:blip>
          <a:tile tx="0" ty="0" sx="80000" sy="8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Urban</Template>
  <TotalTime>1598</TotalTime>
  <Words>977</Words>
  <Application>Microsoft Office PowerPoint</Application>
  <PresentationFormat>Экран (4:3)</PresentationFormat>
  <Paragraphs>142</Paragraphs>
  <Slides>11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2" baseType="lpstr">
      <vt:lpstr>Городская</vt:lpstr>
      <vt:lpstr>   Реализация стратегических направлений развития муниципальной системы образования. </vt:lpstr>
      <vt:lpstr>Стратегические направления</vt:lpstr>
      <vt:lpstr>Слайд 3</vt:lpstr>
      <vt:lpstr>Слайд 4</vt:lpstr>
      <vt:lpstr>I группа ТМО   Формирование инициативы и самостоятельности через модернизацию и использование  предметно-пространственной развивающей среды. </vt:lpstr>
      <vt:lpstr>II группа ТМО    Формирование инициативы и самостоятельности через коммуникационные технологии </vt:lpstr>
      <vt:lpstr>III группа ТМО   Формирование инициативы и самостоятельности через модернизацию и использование образовательных технологий</vt:lpstr>
      <vt:lpstr>Некоторые результаты ППОС                                 технологии                          педагоги </vt:lpstr>
      <vt:lpstr>Слайд 9</vt:lpstr>
      <vt:lpstr>Слайд 10</vt:lpstr>
      <vt:lpstr>Слайд 11</vt:lpstr>
    </vt:vector>
  </TitlesOfParts>
  <Company>Reanimator Extreme Edition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Ольга</dc:creator>
  <cp:lastModifiedBy>1</cp:lastModifiedBy>
  <cp:revision>205</cp:revision>
  <dcterms:created xsi:type="dcterms:W3CDTF">2015-08-25T05:07:45Z</dcterms:created>
  <dcterms:modified xsi:type="dcterms:W3CDTF">2016-03-28T15:30:44Z</dcterms:modified>
</cp:coreProperties>
</file>