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2" r:id="rId4"/>
    <p:sldId id="273" r:id="rId5"/>
    <p:sldId id="271" r:id="rId6"/>
    <p:sldId id="274" r:id="rId7"/>
    <p:sldId id="276" r:id="rId8"/>
    <p:sldId id="277" r:id="rId9"/>
    <p:sldId id="278" r:id="rId10"/>
    <p:sldId id="27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0"/>
            <a:ext cx="8892480" cy="64807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Совет по общему образованию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5996880"/>
            <a:ext cx="7344816" cy="600472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Отдел  образования администрации города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Лесосибирска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67544" y="2174999"/>
            <a:ext cx="82089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5400" b="1" dirty="0" smtClean="0">
                <a:solidFill>
                  <a:srgbClr val="006600"/>
                </a:solidFill>
              </a:rPr>
              <a:t>Организация летней оздоровительной кампании в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5400" b="1" dirty="0" smtClean="0">
                <a:solidFill>
                  <a:srgbClr val="006600"/>
                </a:solidFill>
              </a:rPr>
              <a:t>2023 году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https://sun9-14.userapi.com/impg/p6d7FdSkoWzbRm4Fli9Tmj-94WEqnf2Q2MW-2w/Xw2dc3TXFQY.jpg?size=732x1080&amp;quality=96&amp;sign=751864094986ababf8811cc29dd558e4&amp;c_uniq_tag=0LX3SrC0djIqv1iSwr-xVVGVh5qcRLPtQ7aqyTpQTII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157192"/>
            <a:ext cx="984910" cy="1453144"/>
          </a:xfrm>
          <a:prstGeom prst="rect">
            <a:avLst/>
          </a:prstGeom>
          <a:noFill/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827584" y="764704"/>
            <a:ext cx="7344816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79512" y="116632"/>
            <a:ext cx="8507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6600"/>
                </a:solidFill>
              </a:rPr>
              <a:t>Организация летней оздоровительной кампании в 2023 году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99592" y="764704"/>
            <a:ext cx="7344816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899592" y="908721"/>
            <a:ext cx="7262814" cy="2736304"/>
            <a:chOff x="284730" y="1705357"/>
            <a:chExt cx="7262814" cy="3521851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90DFB27F-6D7D-4010-AAFF-01A94EC544BF}"/>
                </a:ext>
              </a:extLst>
            </p:cNvPr>
            <p:cNvSpPr/>
            <p:nvPr/>
          </p:nvSpPr>
          <p:spPr>
            <a:xfrm>
              <a:off x="2814808" y="2046658"/>
              <a:ext cx="2164556" cy="3180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DEB20CC0-C8FB-4A90-8BA3-AEFF6E8F11DC}"/>
                </a:ext>
              </a:extLst>
            </p:cNvPr>
            <p:cNvSpPr/>
            <p:nvPr/>
          </p:nvSpPr>
          <p:spPr>
            <a:xfrm>
              <a:off x="284730" y="2046658"/>
              <a:ext cx="2164556" cy="318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B9C54B8E-18A9-4D4D-8113-8D22EB8CCA1E}"/>
                </a:ext>
              </a:extLst>
            </p:cNvPr>
            <p:cNvSpPr/>
            <p:nvPr/>
          </p:nvSpPr>
          <p:spPr>
            <a:xfrm>
              <a:off x="1084830" y="1705357"/>
              <a:ext cx="550069" cy="73342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</a:t>
              </a:r>
              <a:endPara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291D5963-6662-4B64-BBC1-4FAFCEF5B787}"/>
                </a:ext>
              </a:extLst>
            </p:cNvPr>
            <p:cNvSpPr/>
            <p:nvPr/>
          </p:nvSpPr>
          <p:spPr>
            <a:xfrm>
              <a:off x="5382988" y="2046658"/>
              <a:ext cx="2164556" cy="31805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1B90D5BF-9EE7-4822-9ACD-06E0E92EBCC1}"/>
                </a:ext>
              </a:extLst>
            </p:cNvPr>
            <p:cNvSpPr/>
            <p:nvPr/>
          </p:nvSpPr>
          <p:spPr>
            <a:xfrm>
              <a:off x="6183087" y="1705357"/>
              <a:ext cx="550069" cy="73342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7030A0"/>
                  </a:solidFill>
                </a:rPr>
                <a:t>3</a:t>
              </a:r>
              <a:endParaRPr lang="ru-RU" sz="40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2F40BB87-89FD-49DA-896D-EE05DBB75DFC}"/>
              </a:ext>
            </a:extLst>
          </p:cNvPr>
          <p:cNvSpPr/>
          <p:nvPr/>
        </p:nvSpPr>
        <p:spPr>
          <a:xfrm>
            <a:off x="4283968" y="908720"/>
            <a:ext cx="550069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2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3392" y="1700808"/>
            <a:ext cx="2134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Лагеря с дневным пребыванием детей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91880" y="1772816"/>
            <a:ext cx="20162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Загородные  лагеря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12160" y="1484784"/>
            <a:ext cx="208823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Малые формы отдыха и занятости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5576" y="3861048"/>
            <a:ext cx="22322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9 лагерей</a:t>
            </a:r>
          </a:p>
          <a:p>
            <a:r>
              <a:rPr lang="ru-RU" sz="2000" b="1" dirty="0" smtClean="0"/>
              <a:t>* 2170 человек</a:t>
            </a:r>
          </a:p>
          <a:p>
            <a:r>
              <a:rPr lang="ru-RU" sz="2000" b="1" dirty="0" smtClean="0"/>
              <a:t>*1948, 78 руб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* </a:t>
            </a:r>
            <a:r>
              <a:rPr lang="ru-RU" sz="2000" b="1" dirty="0" smtClean="0"/>
              <a:t>профильные отряды</a:t>
            </a:r>
          </a:p>
          <a:p>
            <a:endParaRPr lang="ru-RU" sz="2000" b="1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3275856" y="3717032"/>
            <a:ext cx="2880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152 путевки </a:t>
            </a:r>
          </a:p>
          <a:p>
            <a:r>
              <a:rPr lang="ru-RU" sz="2000" b="1" dirty="0" smtClean="0"/>
              <a:t>(30% оплата)</a:t>
            </a:r>
          </a:p>
          <a:p>
            <a:r>
              <a:rPr lang="ru-RU" sz="2000" b="1" dirty="0" smtClean="0"/>
              <a:t>* 76 путевок (бесплатно для опекаемых)</a:t>
            </a:r>
          </a:p>
          <a:p>
            <a:pPr>
              <a:buFont typeface="Arial" charset="0"/>
              <a:buChar char="•"/>
            </a:pPr>
            <a:r>
              <a:rPr lang="ru-RU" sz="2000" b="1" dirty="0" smtClean="0"/>
              <a:t>9023 руб.70 коп.</a:t>
            </a:r>
          </a:p>
          <a:p>
            <a:pPr>
              <a:buFont typeface="Arial" charset="0"/>
              <a:buChar char="•"/>
            </a:pPr>
            <a:endParaRPr lang="ru-RU" sz="2000" b="1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6156176" y="3789040"/>
            <a:ext cx="2592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Интенсивная школа</a:t>
            </a:r>
          </a:p>
          <a:p>
            <a:r>
              <a:rPr lang="ru-RU" sz="2000" b="1" dirty="0" smtClean="0"/>
              <a:t>* ШСК</a:t>
            </a:r>
          </a:p>
          <a:p>
            <a:r>
              <a:rPr lang="ru-RU" sz="2000" b="1" dirty="0" smtClean="0"/>
              <a:t>* Походы</a:t>
            </a:r>
          </a:p>
          <a:p>
            <a:r>
              <a:rPr lang="ru-RU" sz="2000" b="1" dirty="0" smtClean="0"/>
              <a:t>* Мероприятия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6309320"/>
            <a:ext cx="3991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Телефон для справок:  5-45-83, 5-24-79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Лагеря с дневным пребыванием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Необходимый пакет документов:</a:t>
            </a:r>
          </a:p>
          <a:p>
            <a:r>
              <a:rPr lang="ru-RU" dirty="0" smtClean="0"/>
              <a:t>Заявление (по установленной форме)</a:t>
            </a:r>
          </a:p>
          <a:p>
            <a:r>
              <a:rPr lang="ru-RU" dirty="0" smtClean="0"/>
              <a:t>Документы, подтверждающие доходы семьи (для бесплатного посещения лагеря)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27584" y="1268760"/>
            <a:ext cx="7344816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79512" y="116632"/>
            <a:ext cx="8507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6600"/>
                </a:solidFill>
              </a:rPr>
              <a:t>Организация летней оздоровительной кампании в 2023 году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99592" y="764704"/>
            <a:ext cx="7344816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" name="Группа 12"/>
          <p:cNvGrpSpPr/>
          <p:nvPr/>
        </p:nvGrpSpPr>
        <p:grpSpPr>
          <a:xfrm>
            <a:off x="899592" y="908721"/>
            <a:ext cx="7262814" cy="2736304"/>
            <a:chOff x="284730" y="1705357"/>
            <a:chExt cx="7262814" cy="3521851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90DFB27F-6D7D-4010-AAFF-01A94EC544BF}"/>
                </a:ext>
              </a:extLst>
            </p:cNvPr>
            <p:cNvSpPr/>
            <p:nvPr/>
          </p:nvSpPr>
          <p:spPr>
            <a:xfrm>
              <a:off x="2814808" y="2046658"/>
              <a:ext cx="2164556" cy="3180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DEB20CC0-C8FB-4A90-8BA3-AEFF6E8F11DC}"/>
                </a:ext>
              </a:extLst>
            </p:cNvPr>
            <p:cNvSpPr/>
            <p:nvPr/>
          </p:nvSpPr>
          <p:spPr>
            <a:xfrm>
              <a:off x="284730" y="2046658"/>
              <a:ext cx="2164556" cy="318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B9C54B8E-18A9-4D4D-8113-8D22EB8CCA1E}"/>
                </a:ext>
              </a:extLst>
            </p:cNvPr>
            <p:cNvSpPr/>
            <p:nvPr/>
          </p:nvSpPr>
          <p:spPr>
            <a:xfrm>
              <a:off x="1084830" y="1705357"/>
              <a:ext cx="550069" cy="73342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</a:t>
              </a:r>
              <a:endPara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291D5963-6662-4B64-BBC1-4FAFCEF5B787}"/>
                </a:ext>
              </a:extLst>
            </p:cNvPr>
            <p:cNvSpPr/>
            <p:nvPr/>
          </p:nvSpPr>
          <p:spPr>
            <a:xfrm>
              <a:off x="5382988" y="2046658"/>
              <a:ext cx="2164556" cy="31805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1B90D5BF-9EE7-4822-9ACD-06E0E92EBCC1}"/>
                </a:ext>
              </a:extLst>
            </p:cNvPr>
            <p:cNvSpPr/>
            <p:nvPr/>
          </p:nvSpPr>
          <p:spPr>
            <a:xfrm>
              <a:off x="6183087" y="1705357"/>
              <a:ext cx="550069" cy="73342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7030A0"/>
                  </a:solidFill>
                </a:rPr>
                <a:t>3</a:t>
              </a:r>
              <a:endParaRPr lang="ru-RU" sz="40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2F40BB87-89FD-49DA-896D-EE05DBB75DFC}"/>
              </a:ext>
            </a:extLst>
          </p:cNvPr>
          <p:cNvSpPr/>
          <p:nvPr/>
        </p:nvSpPr>
        <p:spPr>
          <a:xfrm>
            <a:off x="4283968" y="908720"/>
            <a:ext cx="550069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2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3392" y="1700808"/>
            <a:ext cx="2134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Лагеря с дневным пребыванием детей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91880" y="1772816"/>
            <a:ext cx="20162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Загородные  лагеря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12160" y="1484784"/>
            <a:ext cx="208823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Малые формы отдыха и занятости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5576" y="3861048"/>
            <a:ext cx="2232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9 лагерей</a:t>
            </a:r>
          </a:p>
          <a:p>
            <a:r>
              <a:rPr lang="ru-RU" sz="2000" b="1" dirty="0" smtClean="0"/>
              <a:t>* 2170 человек</a:t>
            </a:r>
          </a:p>
          <a:p>
            <a:r>
              <a:rPr lang="ru-RU" sz="2000" b="1" dirty="0" smtClean="0"/>
              <a:t>* 1948, 78 руб</a:t>
            </a:r>
            <a:r>
              <a:rPr lang="ru-RU" sz="2000" dirty="0" smtClean="0"/>
              <a:t>.</a:t>
            </a:r>
            <a:endParaRPr lang="ru-RU" sz="2000" b="1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3275856" y="3717032"/>
            <a:ext cx="2880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152 путевки </a:t>
            </a:r>
          </a:p>
          <a:p>
            <a:r>
              <a:rPr lang="ru-RU" sz="2000" b="1" dirty="0" smtClean="0"/>
              <a:t>(30% оплата)</a:t>
            </a:r>
          </a:p>
          <a:p>
            <a:r>
              <a:rPr lang="ru-RU" sz="2000" b="1" dirty="0" smtClean="0"/>
              <a:t>* 76 путевок (бесплатно для опекаемых)</a:t>
            </a:r>
          </a:p>
          <a:p>
            <a:pPr>
              <a:buFont typeface="Arial" charset="0"/>
              <a:buChar char="•"/>
            </a:pPr>
            <a:r>
              <a:rPr lang="ru-RU" sz="2000" b="1" dirty="0" smtClean="0"/>
              <a:t>9023 руб.70 коп.</a:t>
            </a:r>
          </a:p>
          <a:p>
            <a:pPr>
              <a:buFont typeface="Arial" charset="0"/>
              <a:buChar char="•"/>
            </a:pPr>
            <a:endParaRPr lang="ru-RU" sz="2000" b="1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6156176" y="3789040"/>
            <a:ext cx="2592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Интенсивная школа</a:t>
            </a:r>
          </a:p>
          <a:p>
            <a:r>
              <a:rPr lang="ru-RU" sz="2000" b="1" dirty="0" smtClean="0"/>
              <a:t>* ШСК</a:t>
            </a:r>
          </a:p>
          <a:p>
            <a:r>
              <a:rPr lang="ru-RU" sz="2000" b="1" dirty="0" smtClean="0"/>
              <a:t>* Походы</a:t>
            </a:r>
          </a:p>
          <a:p>
            <a:r>
              <a:rPr lang="ru-RU" sz="2000" b="1" dirty="0" smtClean="0"/>
              <a:t>* Мероприятия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6309320"/>
            <a:ext cx="3991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Телефон для справок:  5-45-83, 5-24-79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Загородные лагеря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Необходимый пакет документов:</a:t>
            </a:r>
          </a:p>
          <a:p>
            <a:r>
              <a:rPr lang="ru-RU" dirty="0" smtClean="0"/>
              <a:t>Заявление (по установленной форме)</a:t>
            </a:r>
          </a:p>
          <a:p>
            <a:r>
              <a:rPr lang="ru-RU" dirty="0" smtClean="0"/>
              <a:t>Копия паспорта родителя (законного  представителя)</a:t>
            </a:r>
          </a:p>
          <a:p>
            <a:r>
              <a:rPr lang="ru-RU" dirty="0" smtClean="0"/>
              <a:t>Копия свидетельства о рождении или паспорта ребенка</a:t>
            </a:r>
          </a:p>
          <a:p>
            <a:r>
              <a:rPr lang="ru-RU" dirty="0" smtClean="0"/>
              <a:t>Копия свидетельства о регистрации </a:t>
            </a:r>
          </a:p>
          <a:p>
            <a:r>
              <a:rPr lang="ru-RU" dirty="0" smtClean="0"/>
              <a:t>СНИЛС (по желанию)</a:t>
            </a:r>
          </a:p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27584" y="1268760"/>
            <a:ext cx="7344816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79512" y="116632"/>
            <a:ext cx="8507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6600"/>
                </a:solidFill>
              </a:rPr>
              <a:t>Организация летней оздоровительной кампании в 2023 году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99592" y="764704"/>
            <a:ext cx="7344816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" name="Группа 12"/>
          <p:cNvGrpSpPr/>
          <p:nvPr/>
        </p:nvGrpSpPr>
        <p:grpSpPr>
          <a:xfrm>
            <a:off x="899592" y="908721"/>
            <a:ext cx="7262814" cy="2736304"/>
            <a:chOff x="284730" y="1705357"/>
            <a:chExt cx="7262814" cy="3521851"/>
          </a:xfrm>
        </p:grpSpPr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90DFB27F-6D7D-4010-AAFF-01A94EC544BF}"/>
                </a:ext>
              </a:extLst>
            </p:cNvPr>
            <p:cNvSpPr/>
            <p:nvPr/>
          </p:nvSpPr>
          <p:spPr>
            <a:xfrm>
              <a:off x="2814808" y="2046658"/>
              <a:ext cx="2164556" cy="3180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DEB20CC0-C8FB-4A90-8BA3-AEFF6E8F11DC}"/>
                </a:ext>
              </a:extLst>
            </p:cNvPr>
            <p:cNvSpPr/>
            <p:nvPr/>
          </p:nvSpPr>
          <p:spPr>
            <a:xfrm>
              <a:off x="284730" y="2046658"/>
              <a:ext cx="2164556" cy="318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B9C54B8E-18A9-4D4D-8113-8D22EB8CCA1E}"/>
                </a:ext>
              </a:extLst>
            </p:cNvPr>
            <p:cNvSpPr/>
            <p:nvPr/>
          </p:nvSpPr>
          <p:spPr>
            <a:xfrm>
              <a:off x="1084830" y="1705357"/>
              <a:ext cx="550069" cy="73342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</a:t>
              </a:r>
              <a:endParaRPr lang="ru-RU" sz="44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291D5963-6662-4B64-BBC1-4FAFCEF5B787}"/>
                </a:ext>
              </a:extLst>
            </p:cNvPr>
            <p:cNvSpPr/>
            <p:nvPr/>
          </p:nvSpPr>
          <p:spPr>
            <a:xfrm>
              <a:off x="5382988" y="2046658"/>
              <a:ext cx="2164556" cy="31805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1B90D5BF-9EE7-4822-9ACD-06E0E92EBCC1}"/>
                </a:ext>
              </a:extLst>
            </p:cNvPr>
            <p:cNvSpPr/>
            <p:nvPr/>
          </p:nvSpPr>
          <p:spPr>
            <a:xfrm>
              <a:off x="6183087" y="1705357"/>
              <a:ext cx="550069" cy="733425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 smtClean="0">
                  <a:solidFill>
                    <a:srgbClr val="7030A0"/>
                  </a:solidFill>
                </a:rPr>
                <a:t>3</a:t>
              </a:r>
              <a:endParaRPr lang="ru-RU" sz="40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2F40BB87-89FD-49DA-896D-EE05DBB75DFC}"/>
              </a:ext>
            </a:extLst>
          </p:cNvPr>
          <p:cNvSpPr/>
          <p:nvPr/>
        </p:nvSpPr>
        <p:spPr>
          <a:xfrm>
            <a:off x="4283968" y="908720"/>
            <a:ext cx="550069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2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3392" y="1700808"/>
            <a:ext cx="2134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Лагеря с дневным пребыванием детей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91880" y="1772816"/>
            <a:ext cx="20162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Загородные  лагеря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12160" y="1484784"/>
            <a:ext cx="208823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Малые формы отдыха и занятости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5576" y="3861048"/>
            <a:ext cx="2232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9 лагерей</a:t>
            </a:r>
          </a:p>
          <a:p>
            <a:r>
              <a:rPr lang="ru-RU" sz="2000" b="1" dirty="0" smtClean="0"/>
              <a:t>* 2170 человек</a:t>
            </a:r>
          </a:p>
          <a:p>
            <a:r>
              <a:rPr lang="ru-RU" sz="2000" b="1" dirty="0" smtClean="0"/>
              <a:t>* 1948, 78 руб</a:t>
            </a:r>
            <a:r>
              <a:rPr lang="ru-RU" sz="2000" dirty="0" smtClean="0"/>
              <a:t>.</a:t>
            </a:r>
            <a:endParaRPr lang="ru-RU" sz="2000" b="1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3275856" y="3717032"/>
            <a:ext cx="2880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152 путевки </a:t>
            </a:r>
          </a:p>
          <a:p>
            <a:r>
              <a:rPr lang="ru-RU" sz="2000" b="1" dirty="0" smtClean="0"/>
              <a:t>(30% оплата)</a:t>
            </a:r>
          </a:p>
          <a:p>
            <a:r>
              <a:rPr lang="ru-RU" sz="2000" b="1" dirty="0" smtClean="0"/>
              <a:t>* 76 путевок (бесплатно для опекаемых)</a:t>
            </a:r>
          </a:p>
          <a:p>
            <a:pPr>
              <a:buFont typeface="Arial" charset="0"/>
              <a:buChar char="•"/>
            </a:pPr>
            <a:r>
              <a:rPr lang="ru-RU" sz="2000" b="1" dirty="0" smtClean="0"/>
              <a:t>9023 руб.70 коп.</a:t>
            </a:r>
          </a:p>
          <a:p>
            <a:pPr>
              <a:buFont typeface="Arial" charset="0"/>
              <a:buChar char="•"/>
            </a:pPr>
            <a:endParaRPr lang="ru-RU" sz="2000" b="1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6156176" y="3789040"/>
            <a:ext cx="2592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* Интенсивная школа</a:t>
            </a:r>
          </a:p>
          <a:p>
            <a:r>
              <a:rPr lang="ru-RU" sz="2000" b="1" dirty="0" smtClean="0"/>
              <a:t>* ШСК</a:t>
            </a:r>
          </a:p>
          <a:p>
            <a:r>
              <a:rPr lang="ru-RU" sz="2000" b="1" dirty="0" smtClean="0"/>
              <a:t>* Походы</a:t>
            </a:r>
          </a:p>
          <a:p>
            <a:r>
              <a:rPr lang="ru-RU" sz="2000" b="1" dirty="0" smtClean="0"/>
              <a:t>* Мероприятия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6309320"/>
            <a:ext cx="3991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Телефон для справок:  5-45-83, 5-24-79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 l="3220" r="50528" b="48396"/>
          <a:stretch>
            <a:fillRect/>
          </a:stretch>
        </p:blipFill>
        <p:spPr bwMode="auto">
          <a:xfrm>
            <a:off x="857224" y="1718060"/>
            <a:ext cx="7715303" cy="449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2865" t="2202" r="11276" b="-55"/>
          <a:stretch>
            <a:fillRect/>
          </a:stretch>
        </p:blipFill>
        <p:spPr bwMode="auto">
          <a:xfrm>
            <a:off x="642910" y="571480"/>
            <a:ext cx="7929617" cy="535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31544" t="7233" r="18124" b="25472"/>
          <a:stretch>
            <a:fillRect/>
          </a:stretch>
        </p:blipFill>
        <p:spPr bwMode="auto">
          <a:xfrm>
            <a:off x="928662" y="642918"/>
            <a:ext cx="7643865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16851" r="13000" b="27673"/>
          <a:stretch>
            <a:fillRect/>
          </a:stretch>
        </p:blipFill>
        <p:spPr bwMode="auto">
          <a:xfrm>
            <a:off x="642910" y="500042"/>
            <a:ext cx="814393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297</Words>
  <Application>Microsoft Office PowerPoint</Application>
  <PresentationFormat>Экран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 Совет по общему образованию  </vt:lpstr>
      <vt:lpstr>Организация летней оздоровительной кампании в 2023 году </vt:lpstr>
      <vt:lpstr>Лагеря с дневным пребыванием</vt:lpstr>
      <vt:lpstr>Организация летней оздоровительной кампании в 2023 году </vt:lpstr>
      <vt:lpstr>Загородные лагеря</vt:lpstr>
      <vt:lpstr>Организация летней оздоровительной кампании в 2023 году 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Колосов Владимир Георгиевич</cp:lastModifiedBy>
  <cp:revision>130</cp:revision>
  <dcterms:created xsi:type="dcterms:W3CDTF">2021-12-13T04:05:57Z</dcterms:created>
  <dcterms:modified xsi:type="dcterms:W3CDTF">2023-03-24T07:30:11Z</dcterms:modified>
</cp:coreProperties>
</file>