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1" r:id="rId5"/>
    <p:sldId id="264" r:id="rId6"/>
    <p:sldId id="262" r:id="rId7"/>
    <p:sldId id="260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К1</c:v>
                </c:pt>
              </c:strCache>
            </c:strRef>
          </c:tx>
          <c:cat>
            <c:strRef>
              <c:f>Лист1!$A$2:$A$16</c:f>
              <c:strCache>
                <c:ptCount val="15"/>
                <c:pt idx="0">
                  <c:v>ДОУ1</c:v>
                </c:pt>
                <c:pt idx="1">
                  <c:v>ДОУ2</c:v>
                </c:pt>
                <c:pt idx="2">
                  <c:v>ДОУ6</c:v>
                </c:pt>
                <c:pt idx="3">
                  <c:v>ДОУ10</c:v>
                </c:pt>
                <c:pt idx="4">
                  <c:v>ДОУ17</c:v>
                </c:pt>
                <c:pt idx="5">
                  <c:v>ДОУ31</c:v>
                </c:pt>
                <c:pt idx="6">
                  <c:v>ДОУ33</c:v>
                </c:pt>
                <c:pt idx="7">
                  <c:v>ДОУ34</c:v>
                </c:pt>
                <c:pt idx="8">
                  <c:v>ДОУ40</c:v>
                </c:pt>
                <c:pt idx="9">
                  <c:v>ДОУ41</c:v>
                </c:pt>
                <c:pt idx="10">
                  <c:v>ДОУ42</c:v>
                </c:pt>
                <c:pt idx="11">
                  <c:v>ДОУ43</c:v>
                </c:pt>
                <c:pt idx="12">
                  <c:v>ДОУ53</c:v>
                </c:pt>
                <c:pt idx="13">
                  <c:v>ДОУ54</c:v>
                </c:pt>
                <c:pt idx="14">
                  <c:v>ДОУ55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90.16</c:v>
                </c:pt>
                <c:pt idx="1">
                  <c:v>92.255299999999991</c:v>
                </c:pt>
                <c:pt idx="2">
                  <c:v>92.774000000000001</c:v>
                </c:pt>
                <c:pt idx="3">
                  <c:v>93.389499999999998</c:v>
                </c:pt>
                <c:pt idx="4">
                  <c:v>90.590400000000002</c:v>
                </c:pt>
                <c:pt idx="5">
                  <c:v>90.024500000000003</c:v>
                </c:pt>
                <c:pt idx="6">
                  <c:v>91.259699999999995</c:v>
                </c:pt>
                <c:pt idx="7">
                  <c:v>88.753699999999995</c:v>
                </c:pt>
                <c:pt idx="8">
                  <c:v>90.357100000000003</c:v>
                </c:pt>
                <c:pt idx="9">
                  <c:v>95.344800000000006</c:v>
                </c:pt>
                <c:pt idx="10">
                  <c:v>91.64279999999998</c:v>
                </c:pt>
                <c:pt idx="11">
                  <c:v>92.765699999999995</c:v>
                </c:pt>
                <c:pt idx="12">
                  <c:v>89.905100000000004</c:v>
                </c:pt>
                <c:pt idx="13">
                  <c:v>89.60629999999999</c:v>
                </c:pt>
                <c:pt idx="14">
                  <c:v>92.659699999999987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К2</c:v>
                </c:pt>
              </c:strCache>
            </c:strRef>
          </c:tx>
          <c:cat>
            <c:strRef>
              <c:f>Лист1!$A$2:$A$16</c:f>
              <c:strCache>
                <c:ptCount val="15"/>
                <c:pt idx="0">
                  <c:v>ДОУ1</c:v>
                </c:pt>
                <c:pt idx="1">
                  <c:v>ДОУ2</c:v>
                </c:pt>
                <c:pt idx="2">
                  <c:v>ДОУ6</c:v>
                </c:pt>
                <c:pt idx="3">
                  <c:v>ДОУ10</c:v>
                </c:pt>
                <c:pt idx="4">
                  <c:v>ДОУ17</c:v>
                </c:pt>
                <c:pt idx="5">
                  <c:v>ДОУ31</c:v>
                </c:pt>
                <c:pt idx="6">
                  <c:v>ДОУ33</c:v>
                </c:pt>
                <c:pt idx="7">
                  <c:v>ДОУ34</c:v>
                </c:pt>
                <c:pt idx="8">
                  <c:v>ДОУ40</c:v>
                </c:pt>
                <c:pt idx="9">
                  <c:v>ДОУ41</c:v>
                </c:pt>
                <c:pt idx="10">
                  <c:v>ДОУ42</c:v>
                </c:pt>
                <c:pt idx="11">
                  <c:v>ДОУ43</c:v>
                </c:pt>
                <c:pt idx="12">
                  <c:v>ДОУ53</c:v>
                </c:pt>
                <c:pt idx="13">
                  <c:v>ДОУ54</c:v>
                </c:pt>
                <c:pt idx="14">
                  <c:v>ДОУ55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100</c:v>
                </c:pt>
                <c:pt idx="1">
                  <c:v>97.674399999999977</c:v>
                </c:pt>
                <c:pt idx="2">
                  <c:v>100</c:v>
                </c:pt>
                <c:pt idx="3">
                  <c:v>98.130799999999979</c:v>
                </c:pt>
                <c:pt idx="4">
                  <c:v>97.244000000000028</c:v>
                </c:pt>
                <c:pt idx="5">
                  <c:v>99.618299999999991</c:v>
                </c:pt>
                <c:pt idx="6">
                  <c:v>98.979500000000002</c:v>
                </c:pt>
                <c:pt idx="7">
                  <c:v>99.107100000000003</c:v>
                </c:pt>
                <c:pt idx="8">
                  <c:v>99.49490000000003</c:v>
                </c:pt>
                <c:pt idx="9">
                  <c:v>98.342500000000001</c:v>
                </c:pt>
                <c:pt idx="10">
                  <c:v>100</c:v>
                </c:pt>
                <c:pt idx="11">
                  <c:v>98.421000000000006</c:v>
                </c:pt>
                <c:pt idx="12">
                  <c:v>99.583299999999994</c:v>
                </c:pt>
                <c:pt idx="13">
                  <c:v>99.659799999999976</c:v>
                </c:pt>
                <c:pt idx="14">
                  <c:v>97.598200000000006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К3</c:v>
                </c:pt>
              </c:strCache>
            </c:strRef>
          </c:tx>
          <c:cat>
            <c:strRef>
              <c:f>Лист1!$A$2:$A$16</c:f>
              <c:strCache>
                <c:ptCount val="15"/>
                <c:pt idx="0">
                  <c:v>ДОУ1</c:v>
                </c:pt>
                <c:pt idx="1">
                  <c:v>ДОУ2</c:v>
                </c:pt>
                <c:pt idx="2">
                  <c:v>ДОУ6</c:v>
                </c:pt>
                <c:pt idx="3">
                  <c:v>ДОУ10</c:v>
                </c:pt>
                <c:pt idx="4">
                  <c:v>ДОУ17</c:v>
                </c:pt>
                <c:pt idx="5">
                  <c:v>ДОУ31</c:v>
                </c:pt>
                <c:pt idx="6">
                  <c:v>ДОУ33</c:v>
                </c:pt>
                <c:pt idx="7">
                  <c:v>ДОУ34</c:v>
                </c:pt>
                <c:pt idx="8">
                  <c:v>ДОУ40</c:v>
                </c:pt>
                <c:pt idx="9">
                  <c:v>ДОУ41</c:v>
                </c:pt>
                <c:pt idx="10">
                  <c:v>ДОУ42</c:v>
                </c:pt>
                <c:pt idx="11">
                  <c:v>ДОУ43</c:v>
                </c:pt>
                <c:pt idx="12">
                  <c:v>ДОУ53</c:v>
                </c:pt>
                <c:pt idx="13">
                  <c:v>ДОУ54</c:v>
                </c:pt>
                <c:pt idx="14">
                  <c:v>ДОУ55</c:v>
                </c:pt>
              </c:strCache>
            </c:strRef>
          </c:cat>
          <c:val>
            <c:numRef>
              <c:f>Лист1!$D$2:$D$16</c:f>
              <c:numCache>
                <c:formatCode>General</c:formatCode>
                <c:ptCount val="15"/>
                <c:pt idx="0">
                  <c:v>50</c:v>
                </c:pt>
                <c:pt idx="1">
                  <c:v>38</c:v>
                </c:pt>
                <c:pt idx="2">
                  <c:v>46</c:v>
                </c:pt>
                <c:pt idx="3">
                  <c:v>70.333299999999994</c:v>
                </c:pt>
                <c:pt idx="4">
                  <c:v>50</c:v>
                </c:pt>
                <c:pt idx="5">
                  <c:v>46</c:v>
                </c:pt>
                <c:pt idx="6">
                  <c:v>38</c:v>
                </c:pt>
                <c:pt idx="7">
                  <c:v>54.25</c:v>
                </c:pt>
                <c:pt idx="8">
                  <c:v>48.5</c:v>
                </c:pt>
                <c:pt idx="9">
                  <c:v>56</c:v>
                </c:pt>
                <c:pt idx="10">
                  <c:v>52</c:v>
                </c:pt>
                <c:pt idx="11">
                  <c:v>38</c:v>
                </c:pt>
                <c:pt idx="12">
                  <c:v>50</c:v>
                </c:pt>
                <c:pt idx="13">
                  <c:v>33.714200000000005</c:v>
                </c:pt>
                <c:pt idx="14">
                  <c:v>62.235200000000013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К4</c:v>
                </c:pt>
              </c:strCache>
            </c:strRef>
          </c:tx>
          <c:cat>
            <c:strRef>
              <c:f>Лист1!$A$2:$A$16</c:f>
              <c:strCache>
                <c:ptCount val="15"/>
                <c:pt idx="0">
                  <c:v>ДОУ1</c:v>
                </c:pt>
                <c:pt idx="1">
                  <c:v>ДОУ2</c:v>
                </c:pt>
                <c:pt idx="2">
                  <c:v>ДОУ6</c:v>
                </c:pt>
                <c:pt idx="3">
                  <c:v>ДОУ10</c:v>
                </c:pt>
                <c:pt idx="4">
                  <c:v>ДОУ17</c:v>
                </c:pt>
                <c:pt idx="5">
                  <c:v>ДОУ31</c:v>
                </c:pt>
                <c:pt idx="6">
                  <c:v>ДОУ33</c:v>
                </c:pt>
                <c:pt idx="7">
                  <c:v>ДОУ34</c:v>
                </c:pt>
                <c:pt idx="8">
                  <c:v>ДОУ40</c:v>
                </c:pt>
                <c:pt idx="9">
                  <c:v>ДОУ41</c:v>
                </c:pt>
                <c:pt idx="10">
                  <c:v>ДОУ42</c:v>
                </c:pt>
                <c:pt idx="11">
                  <c:v>ДОУ43</c:v>
                </c:pt>
                <c:pt idx="12">
                  <c:v>ДОУ53</c:v>
                </c:pt>
                <c:pt idx="13">
                  <c:v>ДОУ54</c:v>
                </c:pt>
                <c:pt idx="14">
                  <c:v>ДОУ55</c:v>
                </c:pt>
              </c:strCache>
            </c:strRef>
          </c:cat>
          <c:val>
            <c:numRef>
              <c:f>Лист1!$E$2:$E$16</c:f>
              <c:numCache>
                <c:formatCode>General</c:formatCode>
                <c:ptCount val="15"/>
                <c:pt idx="0">
                  <c:v>99.33</c:v>
                </c:pt>
                <c:pt idx="1">
                  <c:v>97.262900000000002</c:v>
                </c:pt>
                <c:pt idx="2">
                  <c:v>98.326499999999982</c:v>
                </c:pt>
                <c:pt idx="3">
                  <c:v>100</c:v>
                </c:pt>
                <c:pt idx="4">
                  <c:v>97.194599999999994</c:v>
                </c:pt>
                <c:pt idx="5">
                  <c:v>99.389299999999992</c:v>
                </c:pt>
                <c:pt idx="6">
                  <c:v>99.183599999999998</c:v>
                </c:pt>
                <c:pt idx="7">
                  <c:v>98.921999999999997</c:v>
                </c:pt>
                <c:pt idx="8">
                  <c:v>100</c:v>
                </c:pt>
                <c:pt idx="9">
                  <c:v>98.27</c:v>
                </c:pt>
                <c:pt idx="10">
                  <c:v>100</c:v>
                </c:pt>
                <c:pt idx="11">
                  <c:v>99.583299999999994</c:v>
                </c:pt>
                <c:pt idx="12">
                  <c:v>99.333299999999994</c:v>
                </c:pt>
                <c:pt idx="13">
                  <c:v>98.110900000000001</c:v>
                </c:pt>
                <c:pt idx="14">
                  <c:v>97.177799999999976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К5</c:v>
                </c:pt>
              </c:strCache>
            </c:strRef>
          </c:tx>
          <c:cat>
            <c:strRef>
              <c:f>Лист1!$A$2:$A$16</c:f>
              <c:strCache>
                <c:ptCount val="15"/>
                <c:pt idx="0">
                  <c:v>ДОУ1</c:v>
                </c:pt>
                <c:pt idx="1">
                  <c:v>ДОУ2</c:v>
                </c:pt>
                <c:pt idx="2">
                  <c:v>ДОУ6</c:v>
                </c:pt>
                <c:pt idx="3">
                  <c:v>ДОУ10</c:v>
                </c:pt>
                <c:pt idx="4">
                  <c:v>ДОУ17</c:v>
                </c:pt>
                <c:pt idx="5">
                  <c:v>ДОУ31</c:v>
                </c:pt>
                <c:pt idx="6">
                  <c:v>ДОУ33</c:v>
                </c:pt>
                <c:pt idx="7">
                  <c:v>ДОУ34</c:v>
                </c:pt>
                <c:pt idx="8">
                  <c:v>ДОУ40</c:v>
                </c:pt>
                <c:pt idx="9">
                  <c:v>ДОУ41</c:v>
                </c:pt>
                <c:pt idx="10">
                  <c:v>ДОУ42</c:v>
                </c:pt>
                <c:pt idx="11">
                  <c:v>ДОУ43</c:v>
                </c:pt>
                <c:pt idx="12">
                  <c:v>ДОУ53</c:v>
                </c:pt>
                <c:pt idx="13">
                  <c:v>ДОУ54</c:v>
                </c:pt>
                <c:pt idx="14">
                  <c:v>ДОУ55</c:v>
                </c:pt>
              </c:strCache>
            </c:strRef>
          </c:cat>
          <c:val>
            <c:numRef>
              <c:f>Лист1!$F$2:$F$16</c:f>
              <c:numCache>
                <c:formatCode>General</c:formatCode>
                <c:ptCount val="15"/>
                <c:pt idx="0">
                  <c:v>99.83</c:v>
                </c:pt>
                <c:pt idx="1">
                  <c:v>95.968900000000005</c:v>
                </c:pt>
                <c:pt idx="2">
                  <c:v>98.390799999999999</c:v>
                </c:pt>
                <c:pt idx="3">
                  <c:v>100</c:v>
                </c:pt>
                <c:pt idx="4">
                  <c:v>95.98420000000003</c:v>
                </c:pt>
                <c:pt idx="5">
                  <c:v>98.244200000000035</c:v>
                </c:pt>
                <c:pt idx="6">
                  <c:v>95.510200000000026</c:v>
                </c:pt>
                <c:pt idx="7">
                  <c:v>98.035699999999991</c:v>
                </c:pt>
                <c:pt idx="8">
                  <c:v>100</c:v>
                </c:pt>
                <c:pt idx="9">
                  <c:v>97.513800000000003</c:v>
                </c:pt>
                <c:pt idx="10">
                  <c:v>100</c:v>
                </c:pt>
                <c:pt idx="11">
                  <c:v>98.631500000000003</c:v>
                </c:pt>
                <c:pt idx="12">
                  <c:v>97.666600000000003</c:v>
                </c:pt>
                <c:pt idx="13">
                  <c:v>98.299300000000002</c:v>
                </c:pt>
                <c:pt idx="14">
                  <c:v>97.030500000000004</c:v>
                </c:pt>
              </c:numCache>
            </c:numRef>
          </c:val>
        </c:ser>
        <c:axId val="154768896"/>
        <c:axId val="154752128"/>
      </c:barChart>
      <c:catAx>
        <c:axId val="154768896"/>
        <c:scaling>
          <c:orientation val="minMax"/>
        </c:scaling>
        <c:axPos val="b"/>
        <c:numFmt formatCode="General" sourceLinked="1"/>
        <c:tickLblPos val="nextTo"/>
        <c:crossAx val="154752128"/>
        <c:crosses val="autoZero"/>
        <c:auto val="1"/>
        <c:lblAlgn val="ctr"/>
        <c:lblOffset val="100"/>
      </c:catAx>
      <c:valAx>
        <c:axId val="154752128"/>
        <c:scaling>
          <c:orientation val="minMax"/>
        </c:scaling>
        <c:axPos val="l"/>
        <c:majorGridlines/>
        <c:numFmt formatCode="General" sourceLinked="1"/>
        <c:tickLblPos val="nextTo"/>
        <c:crossAx val="1547688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СОШ1</c:v>
                </c:pt>
                <c:pt idx="1">
                  <c:v>СОШ2</c:v>
                </c:pt>
                <c:pt idx="2">
                  <c:v>СОШ4</c:v>
                </c:pt>
                <c:pt idx="3">
                  <c:v>ООШ5</c:v>
                </c:pt>
                <c:pt idx="4">
                  <c:v>СОШ6</c:v>
                </c:pt>
                <c:pt idx="5">
                  <c:v>СОШ8</c:v>
                </c:pt>
                <c:pt idx="6">
                  <c:v>СОШ9</c:v>
                </c:pt>
                <c:pt idx="7">
                  <c:v>Гимназия</c:v>
                </c:pt>
                <c:pt idx="8">
                  <c:v>Лицей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95.14</c:v>
                </c:pt>
                <c:pt idx="1">
                  <c:v>92.14879999999998</c:v>
                </c:pt>
                <c:pt idx="2">
                  <c:v>94.442600000000027</c:v>
                </c:pt>
                <c:pt idx="3">
                  <c:v>90.074399999999983</c:v>
                </c:pt>
                <c:pt idx="4">
                  <c:v>95.354699999999994</c:v>
                </c:pt>
                <c:pt idx="5">
                  <c:v>91.468599999999995</c:v>
                </c:pt>
                <c:pt idx="6">
                  <c:v>91.550699999999992</c:v>
                </c:pt>
                <c:pt idx="7">
                  <c:v>89.37439999999998</c:v>
                </c:pt>
                <c:pt idx="8">
                  <c:v>88.675799999999938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К2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СОШ1</c:v>
                </c:pt>
                <c:pt idx="1">
                  <c:v>СОШ2</c:v>
                </c:pt>
                <c:pt idx="2">
                  <c:v>СОШ4</c:v>
                </c:pt>
                <c:pt idx="3">
                  <c:v>ООШ5</c:v>
                </c:pt>
                <c:pt idx="4">
                  <c:v>СОШ6</c:v>
                </c:pt>
                <c:pt idx="5">
                  <c:v>СОШ8</c:v>
                </c:pt>
                <c:pt idx="6">
                  <c:v>СОШ9</c:v>
                </c:pt>
                <c:pt idx="7">
                  <c:v>Гимназия</c:v>
                </c:pt>
                <c:pt idx="8">
                  <c:v>Лицей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98.410000000000025</c:v>
                </c:pt>
                <c:pt idx="1">
                  <c:v>70.14279999999998</c:v>
                </c:pt>
                <c:pt idx="2">
                  <c:v>94.832399999999978</c:v>
                </c:pt>
                <c:pt idx="3">
                  <c:v>96.049899999999994</c:v>
                </c:pt>
                <c:pt idx="4">
                  <c:v>93.839500000000001</c:v>
                </c:pt>
                <c:pt idx="5">
                  <c:v>93.124999999999986</c:v>
                </c:pt>
                <c:pt idx="6">
                  <c:v>99.229200000000006</c:v>
                </c:pt>
                <c:pt idx="7">
                  <c:v>96.956500000000005</c:v>
                </c:pt>
                <c:pt idx="8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К3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СОШ1</c:v>
                </c:pt>
                <c:pt idx="1">
                  <c:v>СОШ2</c:v>
                </c:pt>
                <c:pt idx="2">
                  <c:v>СОШ4</c:v>
                </c:pt>
                <c:pt idx="3">
                  <c:v>ООШ5</c:v>
                </c:pt>
                <c:pt idx="4">
                  <c:v>СОШ6</c:v>
                </c:pt>
                <c:pt idx="5">
                  <c:v>СОШ8</c:v>
                </c:pt>
                <c:pt idx="6">
                  <c:v>СОШ9</c:v>
                </c:pt>
                <c:pt idx="7">
                  <c:v>Гимназия</c:v>
                </c:pt>
                <c:pt idx="8">
                  <c:v>Лицей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82</c:v>
                </c:pt>
                <c:pt idx="1">
                  <c:v>51.333300000000001</c:v>
                </c:pt>
                <c:pt idx="2">
                  <c:v>46</c:v>
                </c:pt>
                <c:pt idx="3">
                  <c:v>54</c:v>
                </c:pt>
                <c:pt idx="4">
                  <c:v>83</c:v>
                </c:pt>
                <c:pt idx="5">
                  <c:v>68</c:v>
                </c:pt>
                <c:pt idx="6">
                  <c:v>61.375</c:v>
                </c:pt>
                <c:pt idx="7">
                  <c:v>62</c:v>
                </c:pt>
                <c:pt idx="8">
                  <c:v>74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К4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СОШ1</c:v>
                </c:pt>
                <c:pt idx="1">
                  <c:v>СОШ2</c:v>
                </c:pt>
                <c:pt idx="2">
                  <c:v>СОШ4</c:v>
                </c:pt>
                <c:pt idx="3">
                  <c:v>ООШ5</c:v>
                </c:pt>
                <c:pt idx="4">
                  <c:v>СОШ6</c:v>
                </c:pt>
                <c:pt idx="5">
                  <c:v>СОШ8</c:v>
                </c:pt>
                <c:pt idx="6">
                  <c:v>СОШ9</c:v>
                </c:pt>
                <c:pt idx="7">
                  <c:v>Гимназия</c:v>
                </c:pt>
                <c:pt idx="8">
                  <c:v>Лицей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  <c:pt idx="0">
                  <c:v>98.77</c:v>
                </c:pt>
                <c:pt idx="1">
                  <c:v>91.930400000000006</c:v>
                </c:pt>
                <c:pt idx="2">
                  <c:v>96.709100000000007</c:v>
                </c:pt>
                <c:pt idx="3">
                  <c:v>98.607299999999995</c:v>
                </c:pt>
                <c:pt idx="4">
                  <c:v>95.516599999999997</c:v>
                </c:pt>
                <c:pt idx="5">
                  <c:v>87.75</c:v>
                </c:pt>
                <c:pt idx="6">
                  <c:v>99.306299999999993</c:v>
                </c:pt>
                <c:pt idx="7">
                  <c:v>95.562899999999999</c:v>
                </c:pt>
                <c:pt idx="8">
                  <c:v>100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К5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СОШ1</c:v>
                </c:pt>
                <c:pt idx="1">
                  <c:v>СОШ2</c:v>
                </c:pt>
                <c:pt idx="2">
                  <c:v>СОШ4</c:v>
                </c:pt>
                <c:pt idx="3">
                  <c:v>ООШ5</c:v>
                </c:pt>
                <c:pt idx="4">
                  <c:v>СОШ6</c:v>
                </c:pt>
                <c:pt idx="5">
                  <c:v>СОШ8</c:v>
                </c:pt>
                <c:pt idx="6">
                  <c:v>СОШ9</c:v>
                </c:pt>
                <c:pt idx="7">
                  <c:v>Гимназия</c:v>
                </c:pt>
                <c:pt idx="8">
                  <c:v>Лицей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  <c:pt idx="0">
                  <c:v>97.55</c:v>
                </c:pt>
                <c:pt idx="1">
                  <c:v>83.6571</c:v>
                </c:pt>
                <c:pt idx="2">
                  <c:v>91.871499999999983</c:v>
                </c:pt>
                <c:pt idx="3">
                  <c:v>96.112200000000001</c:v>
                </c:pt>
                <c:pt idx="4">
                  <c:v>86.346700000000013</c:v>
                </c:pt>
                <c:pt idx="5">
                  <c:v>80.208299999999994</c:v>
                </c:pt>
                <c:pt idx="6">
                  <c:v>97.822699999999998</c:v>
                </c:pt>
                <c:pt idx="7">
                  <c:v>96.028899999999979</c:v>
                </c:pt>
                <c:pt idx="8">
                  <c:v>99.941900000000047</c:v>
                </c:pt>
              </c:numCache>
            </c:numRef>
          </c:val>
        </c:ser>
        <c:axId val="192526592"/>
        <c:axId val="192532480"/>
      </c:barChart>
      <c:catAx>
        <c:axId val="192526592"/>
        <c:scaling>
          <c:orientation val="minMax"/>
        </c:scaling>
        <c:axPos val="b"/>
        <c:numFmt formatCode="General" sourceLinked="1"/>
        <c:tickLblPos val="nextTo"/>
        <c:crossAx val="192532480"/>
        <c:crosses val="autoZero"/>
        <c:auto val="1"/>
        <c:lblAlgn val="ctr"/>
        <c:lblOffset val="100"/>
      </c:catAx>
      <c:valAx>
        <c:axId val="192532480"/>
        <c:scaling>
          <c:orientation val="minMax"/>
        </c:scaling>
        <c:axPos val="l"/>
        <c:majorGridlines/>
        <c:numFmt formatCode="General" sourceLinked="1"/>
        <c:tickLblPos val="nextTo"/>
        <c:crossAx val="1925265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К1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ЦДО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95.45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К2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ЦДО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99.19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К3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ЦДО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К4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ЦДО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98.72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К5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ЦДО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99.53</c:v>
                </c:pt>
              </c:numCache>
            </c:numRef>
          </c:val>
        </c:ser>
        <c:axId val="192583552"/>
        <c:axId val="192585088"/>
      </c:barChart>
      <c:catAx>
        <c:axId val="192583552"/>
        <c:scaling>
          <c:orientation val="minMax"/>
        </c:scaling>
        <c:axPos val="b"/>
        <c:numFmt formatCode="General" sourceLinked="1"/>
        <c:tickLblPos val="nextTo"/>
        <c:crossAx val="192585088"/>
        <c:crosses val="autoZero"/>
        <c:auto val="1"/>
        <c:lblAlgn val="ctr"/>
        <c:lblOffset val="100"/>
      </c:catAx>
      <c:valAx>
        <c:axId val="192585088"/>
        <c:scaling>
          <c:orientation val="minMax"/>
        </c:scaling>
        <c:axPos val="l"/>
        <c:majorGridlines/>
        <c:numFmt formatCode="General" sourceLinked="1"/>
        <c:tickLblPos val="nextTo"/>
        <c:crossAx val="1925835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предложения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elete val="1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17.809999999999999</c:v>
                </c:pt>
                <c:pt idx="1">
                  <c:v>15.01</c:v>
                </c:pt>
                <c:pt idx="2">
                  <c:v>17.489999999999991</c:v>
                </c:pt>
                <c:pt idx="3">
                  <c:v>20.02</c:v>
                </c:pt>
                <c:pt idx="4">
                  <c:v>29.67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DAF3BE-5FEE-4172-850C-2E61F4F49FA2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5B7F51-5492-498D-8738-D67F0417B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presentation-creation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presentation-creation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8083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Итоги независимой оценки качества условий осуществления образовательной деятельности организациями, осуществляющими образовательную деятельность в городе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Лесосибирске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2023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869160"/>
            <a:ext cx="4896544" cy="1296144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Сенюта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Людмила Алексеевна, главный специалист отдела образования  администрации города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Лесосибирска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C34A6B-7B51-4608-A34B-C9C8E7B2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Сбор данных в цифрах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9F605A6-5FD6-46EB-9BA2-2C53BCD92321}"/>
              </a:ext>
            </a:extLst>
          </p:cNvPr>
          <p:cNvSpPr/>
          <p:nvPr/>
        </p:nvSpPr>
        <p:spPr>
          <a:xfrm>
            <a:off x="839902" y="1870983"/>
            <a:ext cx="2164556" cy="318055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2531C2C1-51E4-446E-B533-1B43F1B040C0}"/>
              </a:ext>
            </a:extLst>
          </p:cNvPr>
          <p:cNvSpPr/>
          <p:nvPr/>
        </p:nvSpPr>
        <p:spPr>
          <a:xfrm>
            <a:off x="1640001" y="1529681"/>
            <a:ext cx="550069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B0118A-6970-4A09-A50B-4E17E6F2D972}"/>
              </a:ext>
            </a:extLst>
          </p:cNvPr>
          <p:cNvSpPr txBox="1"/>
          <p:nvPr/>
        </p:nvSpPr>
        <p:spPr>
          <a:xfrm>
            <a:off x="1647145" y="1529044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B4D6B27-1F84-4F0A-BC16-FA2220618B28}"/>
              </a:ext>
            </a:extLst>
          </p:cNvPr>
          <p:cNvSpPr/>
          <p:nvPr/>
        </p:nvSpPr>
        <p:spPr>
          <a:xfrm>
            <a:off x="3369979" y="1870983"/>
            <a:ext cx="2164556" cy="3180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3369978" y="2309133"/>
            <a:ext cx="2107407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ОО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3822 респондента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5059037A-D396-43CD-AC4B-77FC76AB0679}"/>
              </a:ext>
            </a:extLst>
          </p:cNvPr>
          <p:cNvSpPr/>
          <p:nvPr/>
        </p:nvSpPr>
        <p:spPr>
          <a:xfrm>
            <a:off x="4170079" y="1529681"/>
            <a:ext cx="550069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FC84A8C-B781-463C-80C0-E87574B49336}"/>
              </a:ext>
            </a:extLst>
          </p:cNvPr>
          <p:cNvSpPr txBox="1"/>
          <p:nvPr/>
        </p:nvSpPr>
        <p:spPr>
          <a:xfrm>
            <a:off x="4177223" y="1511099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</a:rPr>
              <a:t>2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DE02F95-F773-49D8-A864-31044D32EA86}"/>
              </a:ext>
            </a:extLst>
          </p:cNvPr>
          <p:cNvSpPr/>
          <p:nvPr/>
        </p:nvSpPr>
        <p:spPr>
          <a:xfrm>
            <a:off x="5938159" y="1870983"/>
            <a:ext cx="2164556" cy="3180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5938157" y="2309133"/>
            <a:ext cx="2107407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ЦДО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491 респондент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09DCFA36-00C6-4026-80B4-0392707CC335}"/>
              </a:ext>
            </a:extLst>
          </p:cNvPr>
          <p:cNvSpPr/>
          <p:nvPr/>
        </p:nvSpPr>
        <p:spPr>
          <a:xfrm>
            <a:off x="6738258" y="1529681"/>
            <a:ext cx="550069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93618DD-42C5-4438-A040-79E9A874323C}"/>
              </a:ext>
            </a:extLst>
          </p:cNvPr>
          <p:cNvSpPr txBox="1"/>
          <p:nvPr/>
        </p:nvSpPr>
        <p:spPr>
          <a:xfrm>
            <a:off x="6745402" y="1542450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3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0217FD6A-396F-4867-9F8E-3F97F04CCAB7}"/>
              </a:ext>
            </a:extLst>
          </p:cNvPr>
          <p:cNvSpPr txBox="1">
            <a:spLocks/>
          </p:cNvSpPr>
          <p:nvPr/>
        </p:nvSpPr>
        <p:spPr>
          <a:xfrm>
            <a:off x="858948" y="2309133"/>
            <a:ext cx="2107407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ДОО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1787 респондентов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ижний колонтитул 4">
            <a:extLst>
              <a:ext uri="{FF2B5EF4-FFF2-40B4-BE49-F238E27FC236}">
                <a16:creationId xmlns="" xmlns:a16="http://schemas.microsoft.com/office/drawing/2014/main" id="{B2294B21-71C0-4979-BE13-D613348B9B2D}"/>
              </a:ext>
            </a:extLst>
          </p:cNvPr>
          <p:cNvSpPr txBox="1">
            <a:spLocks/>
          </p:cNvSpPr>
          <p:nvPr/>
        </p:nvSpPr>
        <p:spPr>
          <a:xfrm>
            <a:off x="2852057" y="6559325"/>
            <a:ext cx="3200400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hlinkClick r:id="rId2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7463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C34A6B-7B51-4608-A34B-C9C8E7B2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Средний балл по НОКО-2023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9F605A6-5FD6-46EB-9BA2-2C53BCD92321}"/>
              </a:ext>
            </a:extLst>
          </p:cNvPr>
          <p:cNvSpPr/>
          <p:nvPr/>
        </p:nvSpPr>
        <p:spPr>
          <a:xfrm>
            <a:off x="839902" y="1870983"/>
            <a:ext cx="2164556" cy="318055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2531C2C1-51E4-446E-B533-1B43F1B040C0}"/>
              </a:ext>
            </a:extLst>
          </p:cNvPr>
          <p:cNvSpPr/>
          <p:nvPr/>
        </p:nvSpPr>
        <p:spPr>
          <a:xfrm>
            <a:off x="1640001" y="1529681"/>
            <a:ext cx="550069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B0118A-6970-4A09-A50B-4E17E6F2D972}"/>
              </a:ext>
            </a:extLst>
          </p:cNvPr>
          <p:cNvSpPr txBox="1"/>
          <p:nvPr/>
        </p:nvSpPr>
        <p:spPr>
          <a:xfrm>
            <a:off x="1647145" y="1529044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B4D6B27-1F84-4F0A-BC16-FA2220618B28}"/>
              </a:ext>
            </a:extLst>
          </p:cNvPr>
          <p:cNvSpPr/>
          <p:nvPr/>
        </p:nvSpPr>
        <p:spPr>
          <a:xfrm>
            <a:off x="3369979" y="1870983"/>
            <a:ext cx="2164556" cy="3180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3369978" y="2309133"/>
            <a:ext cx="2107407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87,6932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образовательные учреждения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5059037A-D396-43CD-AC4B-77FC76AB0679}"/>
              </a:ext>
            </a:extLst>
          </p:cNvPr>
          <p:cNvSpPr/>
          <p:nvPr/>
        </p:nvSpPr>
        <p:spPr>
          <a:xfrm>
            <a:off x="4170079" y="1529681"/>
            <a:ext cx="550069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FC84A8C-B781-463C-80C0-E87574B49336}"/>
              </a:ext>
            </a:extLst>
          </p:cNvPr>
          <p:cNvSpPr txBox="1"/>
          <p:nvPr/>
        </p:nvSpPr>
        <p:spPr>
          <a:xfrm>
            <a:off x="4177223" y="1511099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</a:rPr>
              <a:t>2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DE02F95-F773-49D8-A864-31044D32EA86}"/>
              </a:ext>
            </a:extLst>
          </p:cNvPr>
          <p:cNvSpPr/>
          <p:nvPr/>
        </p:nvSpPr>
        <p:spPr>
          <a:xfrm>
            <a:off x="5940152" y="1772816"/>
            <a:ext cx="2164556" cy="3180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5938157" y="2309133"/>
            <a:ext cx="2306251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87,98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дополнительного образования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09DCFA36-00C6-4026-80B4-0392707CC335}"/>
              </a:ext>
            </a:extLst>
          </p:cNvPr>
          <p:cNvSpPr/>
          <p:nvPr/>
        </p:nvSpPr>
        <p:spPr>
          <a:xfrm>
            <a:off x="6738258" y="1529681"/>
            <a:ext cx="550069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93618DD-42C5-4438-A040-79E9A874323C}"/>
              </a:ext>
            </a:extLst>
          </p:cNvPr>
          <p:cNvSpPr txBox="1"/>
          <p:nvPr/>
        </p:nvSpPr>
        <p:spPr>
          <a:xfrm>
            <a:off x="6745402" y="1542450"/>
            <a:ext cx="55006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3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0217FD6A-396F-4867-9F8E-3F97F04CCAB7}"/>
              </a:ext>
            </a:extLst>
          </p:cNvPr>
          <p:cNvSpPr txBox="1">
            <a:spLocks/>
          </p:cNvSpPr>
          <p:nvPr/>
        </p:nvSpPr>
        <p:spPr>
          <a:xfrm>
            <a:off x="858948" y="2309133"/>
            <a:ext cx="2107407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87,2212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дошкольные образовательные организации</a:t>
            </a:r>
          </a:p>
        </p:txBody>
      </p:sp>
      <p:sp>
        <p:nvSpPr>
          <p:cNvPr id="17" name="Нижний колонтитул 4">
            <a:extLst>
              <a:ext uri="{FF2B5EF4-FFF2-40B4-BE49-F238E27FC236}">
                <a16:creationId xmlns="" xmlns:a16="http://schemas.microsoft.com/office/drawing/2014/main" id="{B2294B21-71C0-4979-BE13-D613348B9B2D}"/>
              </a:ext>
            </a:extLst>
          </p:cNvPr>
          <p:cNvSpPr txBox="1">
            <a:spLocks/>
          </p:cNvSpPr>
          <p:nvPr/>
        </p:nvSpPr>
        <p:spPr>
          <a:xfrm>
            <a:off x="2852057" y="6559325"/>
            <a:ext cx="3200400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hlinkClick r:id="rId2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7463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Критерии НОКО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К1 - открытость и доступность информации об организации, осуществляющей образовательную деятельность;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К2- комфортность условий, в которых осуществляется образовательная деятельность;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К3- доступность образовательной организации для инвалидов;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К4- доброжелательность и вежливость работников организации;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К5-</a:t>
            </a:r>
            <a:r>
              <a:rPr lang="ru-RU" sz="2400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удовлетворенность условиями осуществления образовательной деятельности организаций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Итоговые баллы по критериям (ДОУ)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Итоговые баллы по критериям (ОУ)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Итоговые баллы по критериям (ЦДО)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Средние баллы по критериям в 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разрезе 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ДОУ- ОУ-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ЦДО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1313"/>
                <a:gridCol w="1080120"/>
                <a:gridCol w="1080120"/>
                <a:gridCol w="1241847"/>
              </a:tblGrid>
              <a:tr h="370840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ЦДО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К1.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Открытость и доступность информации об организации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91,4326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92,02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95,45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К2. Комфортность условий предоставления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услуг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92,4170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93,6205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99,19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К3.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Доступность для инвалидов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48,8688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64,6342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К4.Доброжелательность,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вежливость работников организации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98,8056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96,0169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98,72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К5.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Удовлетворенность условиями оказания услуг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98,0737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81,5011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99,53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Общие замечания и предложения, высказанные получателями услуг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39552" y="1772816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 внимание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341</TotalTime>
  <Words>199</Words>
  <Application>Microsoft Office PowerPoint</Application>
  <PresentationFormat>Экран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    Итоги независимой оценки качества условий осуществления образовательной деятельности организациями, осуществляющими образовательную деятельность в городе Лесосибирске  в 2023 году</vt:lpstr>
      <vt:lpstr>Сбор данных в цифрах</vt:lpstr>
      <vt:lpstr>Средний балл по НОКО-2023</vt:lpstr>
      <vt:lpstr>Критерии НОКО</vt:lpstr>
      <vt:lpstr>Итоговые баллы по критериям (ДОУ)</vt:lpstr>
      <vt:lpstr>Итоговые баллы по критериям (ОУ)</vt:lpstr>
      <vt:lpstr>Итоговые баллы по критериям (ЦДО)</vt:lpstr>
      <vt:lpstr>Средние баллы по критериям в разрезе  ДОУ- ОУ-  ЦДО </vt:lpstr>
      <vt:lpstr>Общие замечания и предложения, высказанные получателями услуг</vt:lpstr>
      <vt:lpstr>Слайд 10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Zverdvd.org</dc:creator>
  <cp:lastModifiedBy>Сенюта Людмила Алексеевна</cp:lastModifiedBy>
  <cp:revision>37</cp:revision>
  <dcterms:created xsi:type="dcterms:W3CDTF">2023-10-30T12:30:15Z</dcterms:created>
  <dcterms:modified xsi:type="dcterms:W3CDTF">2023-11-02T06:42:34Z</dcterms:modified>
</cp:coreProperties>
</file>